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mkv" ContentType="video/unknown"/>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9" r:id="rId1"/>
    <p:sldMasterId id="2147483809" r:id="rId2"/>
  </p:sldMasterIdLst>
  <p:notesMasterIdLst>
    <p:notesMasterId r:id="rId26"/>
  </p:notesMasterIdLst>
  <p:handoutMasterIdLst>
    <p:handoutMasterId r:id="rId27"/>
  </p:handoutMasterIdLst>
  <p:sldIdLst>
    <p:sldId id="309" r:id="rId3"/>
    <p:sldId id="305" r:id="rId4"/>
    <p:sldId id="316" r:id="rId5"/>
    <p:sldId id="317" r:id="rId6"/>
    <p:sldId id="318" r:id="rId7"/>
    <p:sldId id="319" r:id="rId8"/>
    <p:sldId id="333" r:id="rId9"/>
    <p:sldId id="323" r:id="rId10"/>
    <p:sldId id="320" r:id="rId11"/>
    <p:sldId id="324" r:id="rId12"/>
    <p:sldId id="325" r:id="rId13"/>
    <p:sldId id="326" r:id="rId14"/>
    <p:sldId id="321" r:id="rId15"/>
    <p:sldId id="330" r:id="rId16"/>
    <p:sldId id="327" r:id="rId17"/>
    <p:sldId id="331" r:id="rId18"/>
    <p:sldId id="310" r:id="rId19"/>
    <p:sldId id="311" r:id="rId20"/>
    <p:sldId id="302" r:id="rId21"/>
    <p:sldId id="334" r:id="rId22"/>
    <p:sldId id="313" r:id="rId23"/>
    <p:sldId id="314" r:id="rId24"/>
    <p:sldId id="312" r:id="rId25"/>
  </p:sldIdLst>
  <p:sldSz cx="9144000" cy="6858000" type="screen4x3"/>
  <p:notesSz cx="7099300" cy="10234613"/>
  <p:embeddedFontLst>
    <p:embeddedFont>
      <p:font typeface="Roboto Condensed" panose="02000000000000000000" pitchFamily="2" charset="0"/>
      <p:regular r:id="rId28"/>
      <p:bold r:id="rId29"/>
      <p:italic r:id="rId30"/>
      <p:boldItalic r:id="rId31"/>
    </p:embeddedFont>
    <p:embeddedFont>
      <p:font typeface="Roboto Black" panose="02000000000000000000" pitchFamily="2" charset="0"/>
      <p:bold r:id="rId32"/>
      <p:boldItalic r:id="rId33"/>
    </p:embeddedFont>
    <p:embeddedFont>
      <p:font typeface="Ubuntu Mono" panose="020B0509030602030204" pitchFamily="49"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Segoe UI Light" panose="020B0502040204020203" pitchFamily="34" charset="0"/>
      <p:regular r:id="rId42"/>
      <p:italic r:id="rId43"/>
    </p:embeddedFont>
    <p:embeddedFont>
      <p:font typeface="Tahoma" panose="020B0604030504040204" pitchFamily="34" charset="0"/>
      <p:regular r:id="rId44"/>
      <p:bold r:id="rId45"/>
    </p:embeddedFont>
  </p:embeddedFontLst>
  <p:defaultTextStyle>
    <a:defPPr>
      <a:defRPr lang="de-DE"/>
    </a:defPPr>
    <a:lvl1pPr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1pPr>
    <a:lvl2pPr marL="4572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2pPr>
    <a:lvl3pPr marL="9144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3pPr>
    <a:lvl4pPr marL="13716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4pPr>
    <a:lvl5pPr marL="18288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5pPr>
    <a:lvl6pPr marL="22860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6pPr>
    <a:lvl7pPr marL="27432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7pPr>
    <a:lvl8pPr marL="32004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8pPr>
    <a:lvl9pPr marL="36576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456"/>
    <a:srgbClr val="008080"/>
    <a:srgbClr val="17175D"/>
    <a:srgbClr val="23238D"/>
    <a:srgbClr val="12124A"/>
    <a:srgbClr val="011F51"/>
    <a:srgbClr val="C8E8F7"/>
    <a:srgbClr val="82CEEF"/>
    <a:srgbClr val="FF3300"/>
    <a:srgbClr val="00B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57282" autoAdjust="0"/>
  </p:normalViewPr>
  <p:slideViewPr>
    <p:cSldViewPr>
      <p:cViewPr varScale="1">
        <p:scale>
          <a:sx n="44" d="100"/>
          <a:sy n="44" d="100"/>
        </p:scale>
        <p:origin x="1230" y="4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88"/>
    </p:cViewPr>
  </p:sorterViewPr>
  <p:notesViewPr>
    <p:cSldViewPr>
      <p:cViewPr varScale="1">
        <p:scale>
          <a:sx n="53" d="100"/>
          <a:sy n="53" d="100"/>
        </p:scale>
        <p:origin x="-2640" y="-9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Arial" charset="0"/>
              </a:defRPr>
            </a:lvl1pPr>
          </a:lstStyle>
          <a:p>
            <a:pPr>
              <a:defRPr/>
            </a:pPr>
            <a:r>
              <a:rPr lang="de-DE" dirty="0">
                <a:latin typeface="Ubuntu Mono" panose="020B0509030602030204" pitchFamily="49" charset="0"/>
              </a:rPr>
              <a:t>Weitergabe oder Vervielfältigung nur mit Genehmigung des Autors</a:t>
            </a:r>
          </a:p>
        </p:txBody>
      </p:sp>
      <p:sp>
        <p:nvSpPr>
          <p:cNvPr id="118788"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Arial" charset="0"/>
              </a:defRPr>
            </a:lvl1pPr>
          </a:lstStyle>
          <a:p>
            <a:pPr>
              <a:defRPr/>
            </a:pPr>
            <a:endParaRPr lang="de-DE" dirty="0">
              <a:latin typeface="Ubuntu Mono" panose="020B0509030602030204" pitchFamily="49" charset="0"/>
            </a:endParaRPr>
          </a:p>
        </p:txBody>
      </p:sp>
      <p:sp>
        <p:nvSpPr>
          <p:cNvPr id="118789"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Arial" charset="0"/>
              </a:defRPr>
            </a:lvl1pPr>
          </a:lstStyle>
          <a:p>
            <a:pPr>
              <a:defRPr/>
            </a:pPr>
            <a:fld id="{89F6080D-010B-4BB8-A880-C44531D4C9AB}" type="slidenum">
              <a:rPr lang="de-DE">
                <a:latin typeface="Ubuntu Mono" panose="020B0509030602030204" pitchFamily="49" charset="0"/>
              </a:rPr>
              <a:pPr>
                <a:defRPr/>
              </a:pPr>
              <a:t>‹#›</a:t>
            </a:fld>
            <a:endParaRPr lang="de-DE" dirty="0">
              <a:latin typeface="Ubuntu Mono" panose="020B0509030602030204" pitchFamily="49" charset="0"/>
            </a:endParaRPr>
          </a:p>
        </p:txBody>
      </p:sp>
      <p:pic>
        <p:nvPicPr>
          <p:cNvPr id="23557" name="Picture 6" descr="logo_v6-n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713" y="61913"/>
            <a:ext cx="1844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007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3"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endParaRPr lang="de-DE" dirty="0"/>
          </a:p>
        </p:txBody>
      </p:sp>
      <p:sp>
        <p:nvSpPr>
          <p:cNvPr id="1434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0246"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7"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fld id="{0C6D6275-D5B4-459A-B2A3-212CA60D2300}" type="slidenum">
              <a:rPr lang="de-DE" smtClean="0"/>
              <a:pPr>
                <a:defRPr/>
              </a:pPr>
              <a:t>‹#›</a:t>
            </a:fld>
            <a:endParaRPr lang="de-DE" dirty="0"/>
          </a:p>
        </p:txBody>
      </p:sp>
    </p:spTree>
    <p:extLst>
      <p:ext uri="{BB962C8B-B14F-4D97-AF65-F5344CB8AC3E}">
        <p14:creationId xmlns:p14="http://schemas.microsoft.com/office/powerpoint/2010/main" val="343719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1pPr>
    <a:lvl2pPr marL="4572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2pPr>
    <a:lvl3pPr marL="9144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3pPr>
    <a:lvl4pPr marL="13716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4pPr>
    <a:lvl5pPr marL="18288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deck is intended to be as useful as possible, even if you were not at the session. </a:t>
            </a:r>
            <a:r>
              <a:rPr lang="en-US" dirty="0"/>
              <a:t>Most slides have a comprehensive notes</a:t>
            </a:r>
            <a:r>
              <a:rPr lang="en-US" baseline="0" dirty="0"/>
              <a:t> section.</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If the font does not install automatically for you, please take the time to download it or the deck will be distractingly ugly. The Ubuntu font is free and is used within all PsConf.eu slide decks. The Font Awesome font is also free (and awesome.)</a:t>
            </a:r>
          </a:p>
          <a:p>
            <a:endParaRPr lang="en-US" baseline="0" dirty="0"/>
          </a:p>
          <a:p>
            <a:r>
              <a:rPr lang="en-US" baseline="0" dirty="0"/>
              <a:t>http://font.ubuntu.com/</a:t>
            </a:r>
          </a:p>
          <a:p>
            <a:r>
              <a:rPr lang="en-US" baseline="0" dirty="0"/>
              <a:t>https://fortawesome.github.io/Font-Awesome/</a:t>
            </a:r>
          </a:p>
          <a:p>
            <a:endParaRPr lang="en-US" baseline="0" dirty="0"/>
          </a:p>
          <a:p>
            <a:endParaRPr lang="en-US" baseline="0" dirty="0"/>
          </a:p>
          <a:p>
            <a:r>
              <a:rPr lang="en-US" baseline="0" dirty="0"/>
              <a:t>Enjoy!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a:t>
            </a:fld>
            <a:endParaRPr lang="de-DE"/>
          </a:p>
        </p:txBody>
      </p:sp>
    </p:spTree>
    <p:extLst>
      <p:ext uri="{BB962C8B-B14F-4D97-AF65-F5344CB8AC3E}">
        <p14:creationId xmlns:p14="http://schemas.microsoft.com/office/powerpoint/2010/main" val="228202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Ubuntu Mono" panose="020B0509030602030204" pitchFamily="49" charset="0"/>
                <a:ea typeface="Segoe UI Light"/>
                <a:cs typeface="Segoe UI Light"/>
                <a:sym typeface="Segoe UI Light"/>
              </a:rPr>
              <a:t>This one</a:t>
            </a:r>
            <a:r>
              <a:rPr lang="en-US" sz="1200" kern="1200" baseline="0" dirty="0">
                <a:solidFill>
                  <a:schemeClr val="tx1"/>
                </a:solidFill>
                <a:effectLst/>
                <a:latin typeface="Ubuntu Mono" panose="020B0509030602030204" pitchFamily="49" charset="0"/>
                <a:ea typeface="Segoe UI Light"/>
                <a:cs typeface="Segoe UI Light"/>
                <a:sym typeface="Segoe UI Light"/>
              </a:rPr>
              <a:t> is not sped up, so that you can be tortured along with me.</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10</a:t>
            </a:fld>
            <a:endParaRPr lang="de-DE"/>
          </a:p>
        </p:txBody>
      </p:sp>
    </p:spTree>
    <p:extLst>
      <p:ext uri="{BB962C8B-B14F-4D97-AF65-F5344CB8AC3E}">
        <p14:creationId xmlns:p14="http://schemas.microsoft.com/office/powerpoint/2010/main" val="204190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There’s so much more, but here’s a start.</a:t>
            </a:r>
          </a:p>
          <a:p>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First, for the job sever otherwise known as </a:t>
            </a:r>
            <a:r>
              <a:rPr lang="en-US" sz="1200" b="1" kern="1200" dirty="0">
                <a:solidFill>
                  <a:schemeClr val="tx1"/>
                </a:solidFill>
                <a:effectLst/>
                <a:ea typeface="+mn-ea"/>
                <a:cs typeface="+mn-cs"/>
              </a:rPr>
              <a:t>SQL Server Agent</a:t>
            </a:r>
            <a:r>
              <a:rPr lang="en-US" sz="1200" kern="1200" dirty="0">
                <a:solidFill>
                  <a:schemeClr val="tx1"/>
                </a:solidFill>
                <a:effectLst/>
                <a:ea typeface="+mn-ea"/>
                <a:cs typeface="+mn-cs"/>
              </a:rPr>
              <a:t>, you can perform a migration in a variety of ways, up to and including restoring the </a:t>
            </a:r>
            <a:r>
              <a:rPr lang="en-US" sz="1200" kern="1200" dirty="0" err="1">
                <a:solidFill>
                  <a:schemeClr val="tx1"/>
                </a:solidFill>
                <a:effectLst/>
                <a:ea typeface="+mn-ea"/>
                <a:cs typeface="+mn-cs"/>
              </a:rPr>
              <a:t>msdb</a:t>
            </a:r>
            <a:r>
              <a:rPr lang="en-US" sz="1200" kern="1200" dirty="0">
                <a:solidFill>
                  <a:schemeClr val="tx1"/>
                </a:solidFill>
                <a:effectLst/>
                <a:ea typeface="+mn-ea"/>
                <a:cs typeface="+mn-cs"/>
              </a:rPr>
              <a:t> database, although that does introduce a few complexities, so I tend to migrate using scripts.</a:t>
            </a:r>
          </a:p>
          <a:p>
            <a:r>
              <a:rPr lang="en-US" sz="1200" kern="1200" dirty="0">
                <a:solidFill>
                  <a:schemeClr val="tx1"/>
                </a:solidFill>
                <a:effectLst/>
                <a:ea typeface="+mn-ea"/>
                <a:cs typeface="+mn-cs"/>
              </a:rPr>
              <a:t> </a:t>
            </a:r>
          </a:p>
          <a:p>
            <a:r>
              <a:rPr lang="en-US" sz="1200" kern="1200" dirty="0">
                <a:solidFill>
                  <a:schemeClr val="tx1"/>
                </a:solidFill>
                <a:effectLst/>
                <a:ea typeface="+mn-ea"/>
                <a:cs typeface="+mn-cs"/>
              </a:rPr>
              <a:t>With </a:t>
            </a:r>
            <a:r>
              <a:rPr lang="en-US" sz="1200" b="1" kern="1200" dirty="0" err="1">
                <a:solidFill>
                  <a:schemeClr val="tx1"/>
                </a:solidFill>
                <a:effectLst/>
                <a:ea typeface="+mn-ea"/>
                <a:cs typeface="+mn-cs"/>
              </a:rPr>
              <a:t>AlwaysOn</a:t>
            </a:r>
            <a:r>
              <a:rPr lang="en-US" sz="1200" kern="1200" dirty="0">
                <a:solidFill>
                  <a:schemeClr val="tx1"/>
                </a:solidFill>
                <a:effectLst/>
                <a:ea typeface="+mn-ea"/>
                <a:cs typeface="+mn-cs"/>
              </a:rPr>
              <a:t>, this is also highly scriptable using SSMS and SMO.</a:t>
            </a:r>
          </a:p>
          <a:p>
            <a:r>
              <a:rPr lang="en-US" sz="1200" kern="1200" dirty="0">
                <a:solidFill>
                  <a:schemeClr val="tx1"/>
                </a:solidFill>
                <a:effectLst/>
                <a:ea typeface="+mn-ea"/>
                <a:cs typeface="+mn-cs"/>
              </a:rPr>
              <a:t> </a:t>
            </a:r>
          </a:p>
          <a:p>
            <a:r>
              <a:rPr lang="en-US" sz="1200" b="1" kern="1200" dirty="0" err="1">
                <a:solidFill>
                  <a:schemeClr val="tx1"/>
                </a:solidFill>
                <a:effectLst/>
                <a:ea typeface="+mn-ea"/>
                <a:cs typeface="+mn-cs"/>
              </a:rPr>
              <a:t>sp_configure</a:t>
            </a:r>
            <a:r>
              <a:rPr lang="en-US" sz="1200" kern="1200" dirty="0">
                <a:solidFill>
                  <a:schemeClr val="tx1"/>
                </a:solidFill>
                <a:effectLst/>
                <a:ea typeface="+mn-ea"/>
                <a:cs typeface="+mn-cs"/>
              </a:rPr>
              <a:t>. now I've seen a few ways to do this, but mostly you use some T-SQL or SMO, to craft some T-SQL  to execute on another SQL Server.</a:t>
            </a:r>
          </a:p>
          <a:p>
            <a:r>
              <a:rPr lang="en-US" sz="1200" kern="1200" dirty="0">
                <a:solidFill>
                  <a:schemeClr val="tx1"/>
                </a:solidFill>
                <a:effectLst/>
                <a:ea typeface="+mn-ea"/>
                <a:cs typeface="+mn-cs"/>
              </a:rPr>
              <a:t> </a:t>
            </a:r>
          </a:p>
          <a:p>
            <a:r>
              <a:rPr lang="en-US" sz="1200" b="1" kern="1200" dirty="0">
                <a:solidFill>
                  <a:schemeClr val="tx1"/>
                </a:solidFill>
                <a:effectLst/>
                <a:ea typeface="+mn-ea"/>
                <a:cs typeface="+mn-cs"/>
              </a:rPr>
              <a:t>Central Management Server</a:t>
            </a:r>
            <a:r>
              <a:rPr lang="en-US" sz="1200" kern="1200" dirty="0">
                <a:solidFill>
                  <a:schemeClr val="tx1"/>
                </a:solidFill>
                <a:effectLst/>
                <a:ea typeface="+mn-ea"/>
                <a:cs typeface="+mn-cs"/>
              </a:rPr>
              <a:t>, does have built in import/export functionality, but you may encounter a terminating error on import  when the destination CMS server name is contained within the XML import file.</a:t>
            </a:r>
          </a:p>
          <a:p>
            <a:r>
              <a:rPr lang="en-US" sz="1200" kern="1200" dirty="0">
                <a:solidFill>
                  <a:schemeClr val="tx1"/>
                </a:solidFill>
                <a:effectLst/>
                <a:ea typeface="+mn-ea"/>
                <a:cs typeface="+mn-cs"/>
              </a:rPr>
              <a:t> </a:t>
            </a:r>
          </a:p>
          <a:p>
            <a:r>
              <a:rPr lang="en-US" sz="1200" b="1" kern="1200" dirty="0">
                <a:solidFill>
                  <a:schemeClr val="tx1"/>
                </a:solidFill>
                <a:effectLst/>
                <a:ea typeface="+mn-ea"/>
                <a:cs typeface="+mn-cs"/>
              </a:rPr>
              <a:t>Linked Servers</a:t>
            </a:r>
            <a:r>
              <a:rPr lang="en-US" sz="1200" kern="1200" dirty="0">
                <a:solidFill>
                  <a:schemeClr val="tx1"/>
                </a:solidFill>
                <a:effectLst/>
                <a:ea typeface="+mn-ea"/>
                <a:cs typeface="+mn-cs"/>
              </a:rPr>
              <a:t>, are challenging to migrate because of the way that the passwords are stored, that is, not within the database engine, but rather, encrypted deep within the registry. Same goes for Credentials.</a:t>
            </a:r>
          </a:p>
          <a:p>
            <a:r>
              <a:rPr lang="en-US" sz="1200" kern="1200" dirty="0">
                <a:solidFill>
                  <a:schemeClr val="tx1"/>
                </a:solidFill>
                <a:effectLst/>
                <a:ea typeface="+mn-ea"/>
                <a:cs typeface="+mn-cs"/>
              </a:rPr>
              <a:t> </a:t>
            </a:r>
          </a:p>
          <a:p>
            <a:r>
              <a:rPr lang="en-US" sz="1200" kern="1200" dirty="0">
                <a:solidFill>
                  <a:schemeClr val="tx1"/>
                </a:solidFill>
                <a:effectLst/>
                <a:ea typeface="+mn-ea"/>
                <a:cs typeface="+mn-cs"/>
              </a:rPr>
              <a:t>Now when it comes </a:t>
            </a:r>
            <a:r>
              <a:rPr lang="en-US" sz="1200" b="1" kern="1200" dirty="0">
                <a:solidFill>
                  <a:schemeClr val="tx1"/>
                </a:solidFill>
                <a:effectLst/>
                <a:ea typeface="+mn-ea"/>
                <a:cs typeface="+mn-cs"/>
              </a:rPr>
              <a:t>to Finding your SQL Server key</a:t>
            </a:r>
            <a:r>
              <a:rPr lang="en-US" sz="1200" kern="1200" dirty="0">
                <a:solidFill>
                  <a:schemeClr val="tx1"/>
                </a:solidFill>
                <a:effectLst/>
                <a:ea typeface="+mn-ea"/>
                <a:cs typeface="+mn-cs"/>
              </a:rPr>
              <a:t>, this isn't too hard, there are scripts available online that will do it for you, but it does require digging through the registry if you're doing it manually. SQL keys ae useful for upgrading/downgrading</a:t>
            </a:r>
            <a:r>
              <a:rPr lang="en-US" sz="1200" kern="1200" baseline="0" dirty="0">
                <a:solidFill>
                  <a:schemeClr val="tx1"/>
                </a:solidFill>
                <a:effectLst/>
                <a:ea typeface="+mn-ea"/>
                <a:cs typeface="+mn-cs"/>
              </a:rPr>
              <a:t> editions.</a:t>
            </a:r>
            <a:endParaRPr lang="en-US" sz="1200" kern="1200" dirty="0">
              <a:solidFill>
                <a:schemeClr val="tx1"/>
              </a:solidFill>
              <a:effectLst/>
              <a:ea typeface="+mn-ea"/>
              <a:cs typeface="+mn-cs"/>
            </a:endParaRPr>
          </a:p>
          <a:p>
            <a:r>
              <a:rPr lang="en-US" sz="1200" kern="1200" dirty="0">
                <a:solidFill>
                  <a:schemeClr val="tx1"/>
                </a:solidFill>
                <a:effectLst/>
                <a:ea typeface="+mn-ea"/>
                <a:cs typeface="+mn-cs"/>
              </a:rPr>
              <a:t> </a:t>
            </a:r>
          </a:p>
          <a:p>
            <a:r>
              <a:rPr lang="en-US" sz="1200" kern="1200" dirty="0">
                <a:solidFill>
                  <a:schemeClr val="tx1"/>
                </a:solidFill>
                <a:effectLst/>
                <a:ea typeface="+mn-ea"/>
                <a:cs typeface="+mn-cs"/>
              </a:rPr>
              <a:t>And finally, </a:t>
            </a:r>
            <a:r>
              <a:rPr lang="en-US" sz="1200" b="1" kern="1200" dirty="0">
                <a:solidFill>
                  <a:schemeClr val="tx1"/>
                </a:solidFill>
                <a:effectLst/>
                <a:ea typeface="+mn-ea"/>
                <a:cs typeface="+mn-cs"/>
              </a:rPr>
              <a:t>database mail </a:t>
            </a:r>
            <a:r>
              <a:rPr lang="en-US" sz="1200" kern="1200" dirty="0">
                <a:solidFill>
                  <a:schemeClr val="tx1"/>
                </a:solidFill>
                <a:effectLst/>
                <a:ea typeface="+mn-ea"/>
                <a:cs typeface="+mn-cs"/>
              </a:rPr>
              <a:t>can be migrated using SMO, or T-SQL, but keep in mind that it may contain credentials, which brings us back to the challenge of decrypting these passwords in order to migrate the associated credential.</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11</a:t>
            </a:fld>
            <a:endParaRPr lang="de-DE"/>
          </a:p>
        </p:txBody>
      </p:sp>
    </p:spTree>
    <p:extLst>
      <p:ext uri="{BB962C8B-B14F-4D97-AF65-F5344CB8AC3E}">
        <p14:creationId xmlns:p14="http://schemas.microsoft.com/office/powerpoint/2010/main" val="3601624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very few situations where this doesn’t error out. I usually have to edit the XML to remove the duplicate server.</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a:t>
            </a:fld>
            <a:endParaRPr lang="de-DE"/>
          </a:p>
        </p:txBody>
      </p:sp>
    </p:spTree>
    <p:extLst>
      <p:ext uri="{BB962C8B-B14F-4D97-AF65-F5344CB8AC3E}">
        <p14:creationId xmlns:p14="http://schemas.microsoft.com/office/powerpoint/2010/main" val="3632605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Used to dread but now it’s fun</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When I was preparing for my own migration at work, I thought there has to be a better way to do all of this. Initially, I was automating </a:t>
            </a:r>
            <a:r>
              <a:rPr lang="en-US" sz="1200" dirty="0" err="1">
                <a:latin typeface="Ubuntu Mono" panose="020B0509030602030204" pitchFamily="49" charset="0"/>
                <a:ea typeface="Segoe UI Light"/>
                <a:cs typeface="Segoe UI Light"/>
                <a:sym typeface="Segoe UI Light"/>
              </a:rPr>
              <a:t>sp_help_revlogin</a:t>
            </a:r>
            <a:r>
              <a:rPr lang="en-US" sz="1200" dirty="0">
                <a:latin typeface="Ubuntu Mono" panose="020B0509030602030204" pitchFamily="49" charset="0"/>
                <a:ea typeface="Segoe UI Light"/>
                <a:cs typeface="Segoe UI Light"/>
                <a:sym typeface="Segoe UI Light"/>
              </a:rPr>
              <a:t> and then I thought I should go to pure PowerShell, and that’s really where this all got started.</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In the end, I compiled a number of scripts into a PowerShell module that I call </a:t>
            </a:r>
            <a:r>
              <a:rPr lang="en-US" sz="1200" dirty="0" err="1">
                <a:latin typeface="Ubuntu Mono" panose="020B0509030602030204" pitchFamily="49" charset="0"/>
                <a:ea typeface="Segoe UI Light"/>
                <a:cs typeface="Segoe UI Light"/>
                <a:sym typeface="Segoe UI Light"/>
              </a:rPr>
              <a:t>dbatools</a:t>
            </a:r>
            <a:r>
              <a:rPr lang="en-US" sz="1200" dirty="0">
                <a:latin typeface="Ubuntu Mono" panose="020B0509030602030204" pitchFamily="49" charset="0"/>
                <a:ea typeface="Segoe UI Light"/>
                <a:cs typeface="Segoe UI Light"/>
                <a:sym typeface="Segoe UI Light"/>
              </a:rPr>
              <a:t> that has a number of commands DBA’s are going to love. </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When building these commands, I always try to support SQL Server 2000-2016, clusters, named instances, and all editions from Express to Enterprise.</a:t>
            </a:r>
            <a:r>
              <a:rPr lang="en-US" sz="1200" baseline="0" dirty="0">
                <a:latin typeface="Ubuntu Mono" panose="020B0509030602030204" pitchFamily="49" charset="0"/>
                <a:ea typeface="Segoe UI Light"/>
                <a:cs typeface="Segoe UI Light"/>
                <a:sym typeface="Segoe UI Light"/>
              </a:rPr>
              <a:t> </a:t>
            </a:r>
            <a:r>
              <a:rPr lang="en-US" sz="1200" dirty="0">
                <a:latin typeface="Ubuntu Mono" panose="020B0509030602030204" pitchFamily="49" charset="0"/>
                <a:ea typeface="Segoe UI Light"/>
                <a:cs typeface="Segoe UI Light"/>
                <a:sym typeface="Segoe UI Light"/>
              </a:rPr>
              <a:t>Most do require sysadmin access and will error out. If you have any questions, I do try my best to properly document each command. </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Copy-</a:t>
            </a:r>
            <a:r>
              <a:rPr lang="en-US" sz="1200" dirty="0" err="1">
                <a:latin typeface="Ubuntu Mono" panose="020B0509030602030204" pitchFamily="49" charset="0"/>
                <a:ea typeface="Segoe UI Light"/>
                <a:cs typeface="Segoe UI Light"/>
                <a:sym typeface="Segoe UI Light"/>
              </a:rPr>
              <a:t>SqlLogin</a:t>
            </a: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This command supports all editions of SQL Server 2000-2014, and it migrates both SQL Logins and Windows logins.</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It can add, overwrite when force is specified, or sync. The sync switch syncs permissions, but does not add accounts. </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If you do use force, force will drop and recreate the specified logins, except for the one executing the script, and the SQL Service account login.</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By default, all logins are migrated. The include switch will only migrate the specified logins. It's also automatically populated by the logins on the source server for tab completion. Exclude logins will migrate ALL logins except for those specified. </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Copy-</a:t>
            </a:r>
            <a:r>
              <a:rPr lang="en-US" sz="1200" dirty="0" err="1">
                <a:latin typeface="Ubuntu Mono" panose="020B0509030602030204" pitchFamily="49" charset="0"/>
                <a:ea typeface="Segoe UI Light"/>
                <a:cs typeface="Segoe UI Light"/>
                <a:sym typeface="Segoe UI Light"/>
              </a:rPr>
              <a:t>SqlDatabase</a:t>
            </a: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Migrates in two ways: backup/restore and detach/attach</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It does not migrate system databases, but can migrate support databases though this functionality is unsupported and incomplete.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Migrates including all file groups, </a:t>
            </a:r>
            <a:r>
              <a:rPr lang="en-US" sz="1200" dirty="0" err="1">
                <a:latin typeface="Ubuntu Mono" panose="020B0509030602030204" pitchFamily="49" charset="0"/>
                <a:ea typeface="Segoe UI Light"/>
                <a:cs typeface="Segoe UI Light"/>
                <a:sym typeface="Segoe UI Light"/>
              </a:rPr>
              <a:t>filestreams</a:t>
            </a:r>
            <a:r>
              <a:rPr lang="en-US" sz="1200" dirty="0">
                <a:latin typeface="Ubuntu Mono" panose="020B0509030602030204" pitchFamily="49" charset="0"/>
                <a:ea typeface="Segoe UI Light"/>
                <a:cs typeface="Segoe UI Light"/>
                <a:sym typeface="Segoe UI Light"/>
              </a:rPr>
              <a:t> and full-text indexes.</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Supports </a:t>
            </a:r>
            <a:r>
              <a:rPr lang="en-US" sz="1200" dirty="0" err="1">
                <a:latin typeface="Ubuntu Mono" panose="020B0509030602030204" pitchFamily="49" charset="0"/>
                <a:ea typeface="Segoe UI Light"/>
                <a:cs typeface="Segoe UI Light"/>
                <a:sym typeface="Segoe UI Light"/>
              </a:rPr>
              <a:t>NoRecovery</a:t>
            </a:r>
            <a:r>
              <a:rPr lang="en-US" sz="1200" dirty="0">
                <a:latin typeface="Ubuntu Mono" panose="020B0509030602030204" pitchFamily="49" charset="0"/>
                <a:ea typeface="Segoe UI Light"/>
                <a:cs typeface="Segoe UI Light"/>
                <a:sym typeface="Segoe UI Light"/>
              </a:rPr>
              <a:t>!</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Copy-</a:t>
            </a:r>
            <a:r>
              <a:rPr lang="en-US" sz="1200" dirty="0" err="1">
                <a:latin typeface="Ubuntu Mono" panose="020B0509030602030204" pitchFamily="49" charset="0"/>
                <a:ea typeface="Segoe UI Light"/>
                <a:cs typeface="Segoe UI Light"/>
                <a:sym typeface="Segoe UI Light"/>
              </a:rPr>
              <a:t>SqlJobServer</a:t>
            </a:r>
            <a:r>
              <a:rPr lang="en-US" sz="1200" dirty="0">
                <a:latin typeface="Ubuntu Mono" panose="020B0509030602030204" pitchFamily="49" charset="0"/>
                <a:ea typeface="Segoe UI Light"/>
                <a:cs typeface="Segoe UI Light"/>
                <a:sym typeface="Segoe UI Light"/>
              </a:rPr>
              <a:t> and Copy-</a:t>
            </a:r>
            <a:r>
              <a:rPr lang="en-US" sz="1200" dirty="0" err="1">
                <a:latin typeface="Ubuntu Mono" panose="020B0509030602030204" pitchFamily="49" charset="0"/>
                <a:ea typeface="Segoe UI Light"/>
                <a:cs typeface="Segoe UI Light"/>
                <a:sym typeface="Segoe UI Light"/>
              </a:rPr>
              <a:t>SqlDatabaseMail</a:t>
            </a:r>
            <a:r>
              <a:rPr lang="en-US" sz="1200" dirty="0">
                <a:latin typeface="Ubuntu Mono" panose="020B0509030602030204" pitchFamily="49" charset="0"/>
                <a:ea typeface="Segoe UI Light"/>
                <a:cs typeface="Segoe UI Light"/>
                <a:sym typeface="Segoe UI Light"/>
              </a:rPr>
              <a:t> are very basic, they just copy everything.</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Copy-</a:t>
            </a:r>
            <a:r>
              <a:rPr lang="en-US" sz="1200" dirty="0" err="1">
                <a:latin typeface="Ubuntu Mono" panose="020B0509030602030204" pitchFamily="49" charset="0"/>
                <a:ea typeface="Segoe UI Light"/>
                <a:cs typeface="Segoe UI Light"/>
                <a:sym typeface="Segoe UI Light"/>
              </a:rPr>
              <a:t>SqlLinkedServer</a:t>
            </a:r>
            <a:r>
              <a:rPr lang="en-US" sz="1200" dirty="0">
                <a:latin typeface="Ubuntu Mono" panose="020B0509030602030204" pitchFamily="49" charset="0"/>
                <a:ea typeface="Segoe UI Light"/>
                <a:cs typeface="Segoe UI Light"/>
                <a:sym typeface="Segoe UI Light"/>
              </a:rPr>
              <a:t> and Copy-</a:t>
            </a:r>
            <a:r>
              <a:rPr lang="en-US" sz="1200" dirty="0" err="1">
                <a:latin typeface="Ubuntu Mono" panose="020B0509030602030204" pitchFamily="49" charset="0"/>
                <a:ea typeface="Segoe UI Light"/>
                <a:cs typeface="Segoe UI Light"/>
                <a:sym typeface="Segoe UI Light"/>
              </a:rPr>
              <a:t>SqlCredential</a:t>
            </a:r>
            <a:r>
              <a:rPr lang="en-US" sz="1200" dirty="0">
                <a:latin typeface="Ubuntu Mono" panose="020B0509030602030204" pitchFamily="49" charset="0"/>
                <a:ea typeface="Segoe UI Light"/>
                <a:cs typeface="Segoe UI Light"/>
                <a:sym typeface="Segoe UI Light"/>
              </a:rPr>
              <a:t> are also similar. You can specify which linked servers and credentials you want. Requires remote registry on.</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Copy-</a:t>
            </a:r>
            <a:r>
              <a:rPr lang="en-US" sz="1200" dirty="0" err="1">
                <a:latin typeface="Ubuntu Mono" panose="020B0509030602030204" pitchFamily="49" charset="0"/>
                <a:ea typeface="Segoe UI Light"/>
                <a:cs typeface="Segoe UI Light"/>
                <a:sym typeface="Segoe UI Light"/>
              </a:rPr>
              <a:t>SqlCentralManagementServer</a:t>
            </a:r>
            <a:r>
              <a:rPr lang="en-US" sz="1200" dirty="0">
                <a:latin typeface="Ubuntu Mono" panose="020B0509030602030204" pitchFamily="49" charset="0"/>
                <a:ea typeface="Segoe UI Light"/>
                <a:cs typeface="Segoe UI Light"/>
                <a:sym typeface="Segoe UI Light"/>
              </a:rPr>
              <a:t>, copies all groups &amp; subgroups.</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Export-</a:t>
            </a:r>
            <a:r>
              <a:rPr lang="en-US" sz="1200" dirty="0" err="1">
                <a:latin typeface="Ubuntu Mono" panose="020B0509030602030204" pitchFamily="49" charset="0"/>
                <a:ea typeface="Segoe UI Light"/>
                <a:cs typeface="Segoe UI Light"/>
                <a:sym typeface="Segoe UI Light"/>
              </a:rPr>
              <a:t>SqlSpConfigure</a:t>
            </a:r>
            <a:r>
              <a:rPr lang="en-US" sz="1200" dirty="0">
                <a:latin typeface="Ubuntu Mono" panose="020B0509030602030204" pitchFamily="49" charset="0"/>
                <a:ea typeface="Segoe UI Light"/>
                <a:cs typeface="Segoe UI Light"/>
                <a:sym typeface="Segoe UI Light"/>
              </a:rPr>
              <a:t> to path. Import-</a:t>
            </a:r>
            <a:r>
              <a:rPr lang="en-US" sz="1200" dirty="0" err="1">
                <a:latin typeface="Ubuntu Mono" panose="020B0509030602030204" pitchFamily="49" charset="0"/>
                <a:ea typeface="Segoe UI Light"/>
                <a:cs typeface="Segoe UI Light"/>
                <a:sym typeface="Segoe UI Light"/>
              </a:rPr>
              <a:t>SqlSpConfigure</a:t>
            </a:r>
            <a:r>
              <a:rPr lang="en-US" sz="1200" dirty="0">
                <a:latin typeface="Ubuntu Mono" panose="020B0509030602030204" pitchFamily="49" charset="0"/>
                <a:ea typeface="Segoe UI Light"/>
                <a:cs typeface="Segoe UI Light"/>
                <a:sym typeface="Segoe UI Light"/>
              </a:rPr>
              <a:t> from file or from server.</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Start-</a:t>
            </a:r>
            <a:r>
              <a:rPr lang="en-US" sz="1200" dirty="0" err="1">
                <a:latin typeface="Ubuntu Mono" panose="020B0509030602030204" pitchFamily="49" charset="0"/>
                <a:ea typeface="Segoe UI Light"/>
                <a:cs typeface="Segoe UI Light"/>
                <a:sym typeface="Segoe UI Light"/>
              </a:rPr>
              <a:t>SqlMigration</a:t>
            </a:r>
            <a:r>
              <a:rPr lang="en-US" sz="1200" dirty="0">
                <a:latin typeface="Ubuntu Mono" panose="020B0509030602030204" pitchFamily="49" charset="0"/>
                <a:ea typeface="Segoe UI Light"/>
                <a:cs typeface="Segoe UI Light"/>
                <a:sym typeface="Segoe UI Light"/>
              </a:rPr>
              <a:t> combines all of this!!! And transcribes!</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13</a:t>
            </a:fld>
            <a:endParaRPr lang="de-DE"/>
          </a:p>
        </p:txBody>
      </p:sp>
    </p:spTree>
    <p:extLst>
      <p:ext uri="{BB962C8B-B14F-4D97-AF65-F5344CB8AC3E}">
        <p14:creationId xmlns:p14="http://schemas.microsoft.com/office/powerpoint/2010/main" val="1570726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the</a:t>
            </a:r>
            <a:r>
              <a:rPr lang="en-US" baseline="0" dirty="0"/>
              <a:t> demo, here’s a quick video of an import from CSV to SQL Server. This may seem fast, but with </a:t>
            </a:r>
            <a:r>
              <a:rPr lang="en-US" baseline="0" dirty="0" err="1"/>
              <a:t>runspaces</a:t>
            </a:r>
            <a:r>
              <a:rPr lang="en-US" baseline="0" dirty="0"/>
              <a:t>, it’s crazy faster. Check out my session on this topic if you’re interested.</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14</a:t>
            </a:fld>
            <a:endParaRPr lang="de-DE"/>
          </a:p>
        </p:txBody>
      </p:sp>
    </p:spTree>
    <p:extLst>
      <p:ext uri="{BB962C8B-B14F-4D97-AF65-F5344CB8AC3E}">
        <p14:creationId xmlns:p14="http://schemas.microsoft.com/office/powerpoint/2010/main" val="64040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 personal favorite. And it’s not just for </a:t>
            </a:r>
            <a:r>
              <a:rPr lang="en-US" baseline="0" dirty="0" err="1"/>
              <a:t>sa</a:t>
            </a:r>
            <a:r>
              <a:rPr lang="en-US" baseline="0" dirty="0"/>
              <a:t> or SQL Logins. You can even add Windows users/Groups.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15</a:t>
            </a:fld>
            <a:endParaRPr lang="de-DE"/>
          </a:p>
        </p:txBody>
      </p:sp>
    </p:spTree>
    <p:extLst>
      <p:ext uri="{BB962C8B-B14F-4D97-AF65-F5344CB8AC3E}">
        <p14:creationId xmlns:p14="http://schemas.microsoft.com/office/powerpoint/2010/main" val="3283454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not the best approach, but it’s worked very well for me.</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16</a:t>
            </a:fld>
            <a:endParaRPr lang="de-DE"/>
          </a:p>
        </p:txBody>
      </p:sp>
    </p:spTree>
    <p:extLst>
      <p:ext uri="{BB962C8B-B14F-4D97-AF65-F5344CB8AC3E}">
        <p14:creationId xmlns:p14="http://schemas.microsoft.com/office/powerpoint/2010/main" val="338553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time!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17</a:t>
            </a:fld>
            <a:endParaRPr lang="de-DE"/>
          </a:p>
        </p:txBody>
      </p:sp>
    </p:spTree>
    <p:extLst>
      <p:ext uri="{BB962C8B-B14F-4D97-AF65-F5344CB8AC3E}">
        <p14:creationId xmlns:p14="http://schemas.microsoft.com/office/powerpoint/2010/main" val="2198502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Pipe SQLPS' Get-Database to an Out-</a:t>
            </a:r>
            <a:r>
              <a:rPr lang="en-US" dirty="0" err="1"/>
              <a:t>GridView</a:t>
            </a:r>
            <a:r>
              <a:rPr lang="en-US" dirty="0"/>
              <a:t> to select just a few databases</a:t>
            </a:r>
          </a:p>
          <a:p>
            <a:r>
              <a:rPr lang="en-US" dirty="0"/>
              <a:t># See example</a:t>
            </a:r>
            <a:r>
              <a:rPr lang="en-US" baseline="0" dirty="0"/>
              <a:t> video here: https://twitter.com/cl/status/722152905340502017</a:t>
            </a:r>
            <a:endParaRPr lang="en-US" dirty="0"/>
          </a:p>
          <a:p>
            <a:endParaRPr lang="en-US" dirty="0"/>
          </a:p>
          <a:p>
            <a:r>
              <a:rPr lang="en-US" dirty="0"/>
              <a:t>Import-Module SQLPS</a:t>
            </a:r>
          </a:p>
          <a:p>
            <a:r>
              <a:rPr lang="en-US" dirty="0"/>
              <a:t>Get-</a:t>
            </a:r>
            <a:r>
              <a:rPr lang="en-US" dirty="0" err="1"/>
              <a:t>SqlDatabase</a:t>
            </a:r>
            <a:r>
              <a:rPr lang="en-US" dirty="0"/>
              <a:t> -</a:t>
            </a:r>
            <a:r>
              <a:rPr lang="en-US" dirty="0" err="1"/>
              <a:t>ServerInstance</a:t>
            </a:r>
            <a:r>
              <a:rPr lang="en-US" dirty="0"/>
              <a:t> </a:t>
            </a:r>
            <a:r>
              <a:rPr lang="en-US" dirty="0" err="1"/>
              <a:t>oldsql</a:t>
            </a:r>
            <a:r>
              <a:rPr lang="en-US" dirty="0"/>
              <a:t> | Out-</a:t>
            </a:r>
            <a:r>
              <a:rPr lang="en-US" dirty="0" err="1"/>
              <a:t>GridView</a:t>
            </a:r>
            <a:r>
              <a:rPr lang="en-US" dirty="0"/>
              <a:t> -</a:t>
            </a:r>
            <a:r>
              <a:rPr lang="en-US" dirty="0" err="1"/>
              <a:t>PassThru</a:t>
            </a:r>
            <a:r>
              <a:rPr lang="en-US" dirty="0"/>
              <a:t> | Copy-</a:t>
            </a:r>
            <a:r>
              <a:rPr lang="en-US" dirty="0" err="1"/>
              <a:t>SqlDatabase</a:t>
            </a:r>
            <a:r>
              <a:rPr lang="en-US" dirty="0"/>
              <a:t> -Destination </a:t>
            </a:r>
            <a:r>
              <a:rPr lang="en-US" dirty="0" err="1"/>
              <a:t>newsql</a:t>
            </a:r>
            <a:r>
              <a:rPr lang="en-US" dirty="0"/>
              <a:t> -</a:t>
            </a:r>
            <a:r>
              <a:rPr lang="en-US" dirty="0" err="1"/>
              <a:t>BackupRestore</a:t>
            </a:r>
            <a:r>
              <a:rPr lang="en-US" dirty="0"/>
              <a:t> –</a:t>
            </a:r>
            <a:r>
              <a:rPr lang="en-US" dirty="0" err="1"/>
              <a:t>NetworkShare</a:t>
            </a:r>
            <a:r>
              <a:rPr lang="en-US" baseline="0" dirty="0"/>
              <a:t> </a:t>
            </a:r>
            <a:r>
              <a:rPr lang="en-US" dirty="0"/>
              <a:t>\\nas\share\Migration</a:t>
            </a:r>
          </a:p>
          <a:p>
            <a:endParaRPr lang="en-US" dirty="0"/>
          </a:p>
          <a:p>
            <a:r>
              <a:rPr lang="en-US" dirty="0"/>
              <a:t># look at</a:t>
            </a:r>
            <a:r>
              <a:rPr lang="en-US" baseline="0" dirty="0"/>
              <a:t> transcript</a:t>
            </a:r>
            <a:endParaRPr lang="en-US" dirty="0"/>
          </a:p>
          <a:p>
            <a:r>
              <a:rPr lang="en-US" dirty="0"/>
              <a:t>notepad .\dbatools-startmigration-transcript.txt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18</a:t>
            </a:fld>
            <a:endParaRPr lang="de-DE"/>
          </a:p>
        </p:txBody>
      </p:sp>
    </p:spTree>
    <p:extLst>
      <p:ext uri="{BB962C8B-B14F-4D97-AF65-F5344CB8AC3E}">
        <p14:creationId xmlns:p14="http://schemas.microsoft.com/office/powerpoint/2010/main" val="4032370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dirty="0"/>
              <a:t>Get-</a:t>
            </a:r>
            <a:r>
              <a:rPr lang="en-US" sz="2000" b="0" dirty="0" err="1"/>
              <a:t>SqlDatabase</a:t>
            </a:r>
            <a:r>
              <a:rPr lang="en-US" sz="2000" b="0" baseline="0" dirty="0"/>
              <a:t> is part of SQLPS so Import-Module SQLPS first</a:t>
            </a:r>
            <a:endParaRPr lang="en-US" sz="1200" b="0" dirty="0">
              <a:solidFill>
                <a:srgbClr val="FFFFFF"/>
              </a:solidFill>
              <a:latin typeface="Ubuntu Mono" panose="020B0509030602030204" pitchFamily="49" charset="0"/>
              <a:ea typeface="Segoe UI Light"/>
              <a:cs typeface="Segoe UI Light"/>
              <a:sym typeface="Segoe UI Light"/>
            </a:endParaRPr>
          </a:p>
          <a:p>
            <a:pPr marL="0" lvl="0" indent="0" defTabSz="914400">
              <a:buClr>
                <a:srgbClr val="FFFFFF"/>
              </a:buClr>
              <a:buSzPct val="100000"/>
              <a:buFont typeface="Arial"/>
              <a:buNone/>
              <a:defRPr>
                <a:solidFill>
                  <a:srgbClr val="000000"/>
                </a:solidFill>
              </a:defRPr>
            </a:pPr>
            <a:endParaRPr lang="en-US" sz="1200" b="0" dirty="0">
              <a:solidFill>
                <a:srgbClr val="FFFFFF"/>
              </a:solidFill>
              <a:latin typeface="Ubuntu Mono" panose="020B0509030602030204" pitchFamily="49" charset="0"/>
              <a:ea typeface="Segoe UI Light"/>
              <a:cs typeface="Segoe UI Light"/>
              <a:sym typeface="Segoe UI Ligh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19</a:t>
            </a:fld>
            <a:endParaRPr lang="de-DE"/>
          </a:p>
        </p:txBody>
      </p:sp>
    </p:spTree>
    <p:extLst>
      <p:ext uri="{BB962C8B-B14F-4D97-AF65-F5344CB8AC3E}">
        <p14:creationId xmlns:p14="http://schemas.microsoft.com/office/powerpoint/2010/main" val="69113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migrating</a:t>
            </a:r>
            <a:r>
              <a:rPr lang="en-US" baseline="0" dirty="0"/>
              <a:t> a SQL Server instance was as simple as this?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a:t>
            </a:fld>
            <a:endParaRPr lang="de-DE"/>
          </a:p>
        </p:txBody>
      </p:sp>
    </p:spTree>
    <p:extLst>
      <p:ext uri="{BB962C8B-B14F-4D97-AF65-F5344CB8AC3E}">
        <p14:creationId xmlns:p14="http://schemas.microsoft.com/office/powerpoint/2010/main" val="385764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a:t>Copy-</a:t>
            </a:r>
            <a:r>
              <a:rPr lang="en-US" sz="2000" b="1" dirty="0" err="1"/>
              <a:t>SqlDatabase</a:t>
            </a:r>
            <a:endParaRPr lang="en-US" sz="2000" b="1" dirty="0"/>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SQL Server 2000-2014, clusters, named instances, all editions </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DB – Backup/Restore &amp; Detach/Attach</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User objects in system databases (such as </a:t>
            </a:r>
            <a:r>
              <a:rPr lang="en-US" sz="1200" dirty="0" err="1">
                <a:solidFill>
                  <a:srgbClr val="FFFFFF"/>
                </a:solidFill>
                <a:latin typeface="Ubuntu Mono" panose="020B0509030602030204" pitchFamily="49" charset="0"/>
                <a:ea typeface="Segoe UI Light"/>
                <a:cs typeface="Segoe UI Light"/>
                <a:sym typeface="Segoe UI Light"/>
              </a:rPr>
              <a:t>Hallengren’s</a:t>
            </a:r>
            <a:r>
              <a:rPr lang="en-US" sz="1200" dirty="0">
                <a:solidFill>
                  <a:srgbClr val="FFFFFF"/>
                </a:solidFill>
                <a:latin typeface="Ubuntu Mono" panose="020B0509030602030204" pitchFamily="49" charset="0"/>
                <a:ea typeface="Segoe UI Light"/>
                <a:cs typeface="Segoe UI Light"/>
                <a:sym typeface="Segoe UI Light"/>
              </a:rPr>
              <a:t> scripts)</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Complex file structures, FILESTREAM, file groups, full-text indexes</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Move one, many or all databases</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Command-line auto completion of databases</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Automatically determines default data and log directories</a:t>
            </a:r>
          </a:p>
          <a:p>
            <a:pPr marL="90236" lvl="0" indent="-90236" defTabSz="457200">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Supports reusing exact folder structures</a:t>
            </a:r>
          </a:p>
          <a:p>
            <a:endParaRPr lang="en-US" dirty="0"/>
          </a:p>
          <a:p>
            <a:r>
              <a:rPr lang="en-US" b="1" dirty="0"/>
              <a:t>Copy-</a:t>
            </a:r>
            <a:r>
              <a:rPr lang="en-US" b="1" dirty="0" err="1"/>
              <a:t>SqlLogin</a:t>
            </a:r>
            <a:endParaRPr lang="en-US" b="1" dirty="0"/>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SQL Server 2000-2014, clusters, named instances, all editions </a:t>
            </a:r>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Windows &amp; SQL Authentication</a:t>
            </a:r>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SIDs, passwords, permission sets, roles, default </a:t>
            </a:r>
            <a:r>
              <a:rPr lang="en-US" sz="1200" dirty="0" err="1">
                <a:solidFill>
                  <a:srgbClr val="FFFFFF"/>
                </a:solidFill>
                <a:latin typeface="Ubuntu Mono" panose="020B0509030602030204" pitchFamily="49" charset="0"/>
                <a:ea typeface="Segoe UI Light"/>
                <a:cs typeface="Segoe UI Light"/>
                <a:sym typeface="Segoe UI Light"/>
              </a:rPr>
              <a:t>db</a:t>
            </a:r>
            <a:endParaRPr lang="en-US" sz="1200" dirty="0">
              <a:solidFill>
                <a:srgbClr val="FFFFFF"/>
              </a:solidFill>
              <a:latin typeface="Ubuntu Mono" panose="020B0509030602030204" pitchFamily="49" charset="0"/>
              <a:ea typeface="Segoe UI Light"/>
              <a:cs typeface="Segoe UI Light"/>
              <a:sym typeface="Segoe UI Light"/>
            </a:endParaRPr>
          </a:p>
          <a:p>
            <a:pPr marL="171450" lvl="0" indent="-171450" defTabSz="914400">
              <a:buClr>
                <a:srgbClr val="FFFFFF"/>
              </a:buClr>
              <a:buSzPct val="100000"/>
              <a:buFont typeface="Arial"/>
              <a:buChar char="•"/>
              <a:defRPr>
                <a:solidFill>
                  <a:srgbClr val="000000"/>
                </a:solidFill>
              </a:defRPr>
            </a:pPr>
            <a:r>
              <a:rPr lang="en-US" sz="1200" dirty="0" err="1">
                <a:solidFill>
                  <a:srgbClr val="FFFFFF"/>
                </a:solidFill>
                <a:latin typeface="Ubuntu Mono" panose="020B0509030602030204" pitchFamily="49" charset="0"/>
                <a:ea typeface="Segoe UI Light"/>
                <a:cs typeface="Segoe UI Light"/>
                <a:sym typeface="Segoe UI Light"/>
              </a:rPr>
              <a:t>SyncOnly</a:t>
            </a:r>
            <a:r>
              <a:rPr lang="en-US" sz="1200" dirty="0">
                <a:solidFill>
                  <a:srgbClr val="FFFFFF"/>
                </a:solidFill>
                <a:latin typeface="Ubuntu Mono" panose="020B0509030602030204" pitchFamily="49" charset="0"/>
                <a:ea typeface="Segoe UI Light"/>
                <a:cs typeface="Segoe UI Light"/>
                <a:sym typeface="Segoe UI Light"/>
              </a:rPr>
              <a:t> option syncs permissions</a:t>
            </a:r>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Include or exclude any specific login (auto-completed)</a:t>
            </a:r>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Does not currently support certificate mapped or asymmetric keys</a:t>
            </a:r>
          </a:p>
          <a:p>
            <a:pPr marL="171450" lvl="0" indent="-1714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Does not migrate credentials. Use Copy-</a:t>
            </a:r>
            <a:r>
              <a:rPr lang="en-US" sz="1200" dirty="0" err="1">
                <a:solidFill>
                  <a:srgbClr val="FFFFFF"/>
                </a:solidFill>
                <a:latin typeface="Ubuntu Mono" panose="020B0509030602030204" pitchFamily="49" charset="0"/>
                <a:ea typeface="Segoe UI Light"/>
                <a:cs typeface="Segoe UI Light"/>
                <a:sym typeface="Segoe UI Light"/>
              </a:rPr>
              <a:t>SQLCredential</a:t>
            </a:r>
            <a:endParaRPr lang="en-US" sz="1200" dirty="0">
              <a:solidFill>
                <a:srgbClr val="FFFFFF"/>
              </a:solidFill>
              <a:latin typeface="Ubuntu Mono" panose="020B0509030602030204" pitchFamily="49" charset="0"/>
              <a:ea typeface="Segoe UI Light"/>
              <a:cs typeface="Segoe UI Light"/>
              <a:sym typeface="Segoe UI Light"/>
            </a:endParaRPr>
          </a:p>
          <a:p>
            <a:endParaRPr lang="en-US" dirty="0"/>
          </a:p>
          <a:p>
            <a:r>
              <a:rPr lang="en-US" b="1" dirty="0"/>
              <a:t>Start-</a:t>
            </a:r>
            <a:r>
              <a:rPr lang="en-US" b="1" dirty="0" err="1"/>
              <a:t>SqlMigration</a:t>
            </a: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rPr>
              <a:t>Shortcut command to migrate entire instance, including databases, logins, credentials, linked servers, </a:t>
            </a:r>
            <a:r>
              <a:rPr lang="en-US" sz="1200" dirty="0" err="1">
                <a:solidFill>
                  <a:srgbClr val="FFFFFF"/>
                </a:solidFill>
              </a:rPr>
              <a:t>db</a:t>
            </a:r>
            <a:r>
              <a:rPr lang="en-US" sz="1200" dirty="0">
                <a:solidFill>
                  <a:srgbClr val="FFFFFF"/>
                </a:solidFill>
              </a:rPr>
              <a:t> mail, etc.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FFFF"/>
                </a:solidFill>
              </a:rPr>
              <a:t>Copy-</a:t>
            </a:r>
            <a:r>
              <a:rPr lang="en-US" sz="1200" b="1" dirty="0" err="1">
                <a:solidFill>
                  <a:srgbClr val="FFFFFF"/>
                </a:solidFill>
              </a:rPr>
              <a:t>SqlCredential</a:t>
            </a:r>
            <a:endParaRPr lang="en-US" sz="1200" b="1" dirty="0">
              <a:solidFill>
                <a:srgbClr val="FFFFFF"/>
              </a:solidFill>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Migrates passwords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Requires remote registry access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FFFF"/>
                </a:solidFill>
              </a:rPr>
              <a:t>Copy-</a:t>
            </a:r>
            <a:r>
              <a:rPr lang="en-US" sz="1200" b="1" dirty="0" err="1">
                <a:solidFill>
                  <a:srgbClr val="FFFFFF"/>
                </a:solidFill>
              </a:rPr>
              <a:t>SqlLinkedServer</a:t>
            </a:r>
            <a:endParaRPr lang="en-US" sz="1200" b="1" dirty="0">
              <a:solidFill>
                <a:srgbClr val="FFFFFF"/>
              </a:solidFill>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Migrates passwords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Migrates only if provider exists on destination server</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Does not migrate ODBC connections (yet) or drivers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Does not copy over local files, such as SQLite databases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Requires remote registry access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FFFF"/>
                </a:solidFill>
              </a:rPr>
              <a:t>Copy-</a:t>
            </a:r>
            <a:r>
              <a:rPr lang="en-US" sz="1200" b="1" dirty="0" err="1">
                <a:solidFill>
                  <a:srgbClr val="FFFFFF"/>
                </a:solidFill>
              </a:rPr>
              <a:t>SqlCentralManagementServer</a:t>
            </a:r>
            <a:endParaRPr lang="en-US" sz="1200" b="1" dirty="0">
              <a:solidFill>
                <a:srgbClr val="FFFFFF"/>
              </a:solidFill>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Copies Registered Servers from CMS to CMS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Migrate one, multiple or all server groups</a:t>
            </a:r>
          </a:p>
          <a:p>
            <a:pPr marL="95250" lvl="0" indent="-95250" defTabSz="914400">
              <a:buClr>
                <a:srgbClr val="FFFFFF"/>
              </a:buClr>
              <a:buSzPct val="100000"/>
              <a:buFont typeface="Arial"/>
              <a:buChar char="•"/>
              <a:defRPr>
                <a:solidFill>
                  <a:srgbClr val="000000"/>
                </a:solidFill>
              </a:defRPr>
            </a:pPr>
            <a:endParaRPr lang="en-US" sz="1200" dirty="0">
              <a:solidFill>
                <a:srgbClr val="FFFFFF"/>
              </a:solidFill>
              <a:latin typeface="Ubuntu Mono" panose="020B0509030602030204" pitchFamily="49" charset="0"/>
              <a:ea typeface="Segoe UI Light"/>
              <a:cs typeface="Segoe UI Light"/>
              <a:sym typeface="Segoe UI Light"/>
            </a:endParaRPr>
          </a:p>
          <a:p>
            <a:pPr marL="0" lvl="0" indent="0" defTabSz="914400">
              <a:buClr>
                <a:srgbClr val="FFFFFF"/>
              </a:buClr>
              <a:buSzPct val="100000"/>
              <a:buFont typeface="Arial"/>
              <a:buNone/>
              <a:defRPr>
                <a:solidFill>
                  <a:srgbClr val="000000"/>
                </a:solidFill>
              </a:defRPr>
            </a:pPr>
            <a:r>
              <a:rPr lang="en-US" b="1" dirty="0">
                <a:solidFill>
                  <a:srgbClr val="FFFFFF"/>
                </a:solidFill>
              </a:rPr>
              <a:t>Get-</a:t>
            </a:r>
            <a:r>
              <a:rPr lang="en-US" b="1" dirty="0" err="1">
                <a:solidFill>
                  <a:srgbClr val="FFFFFF"/>
                </a:solidFill>
              </a:rPr>
              <a:t>SqlServerKey</a:t>
            </a:r>
            <a:endParaRPr lang="en-US" b="1" dirty="0">
              <a:solidFill>
                <a:srgbClr val="FFFFFF"/>
              </a:solidFill>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SQL Server 2005-2014, clusters, named instances, all editions </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Server list: command line, file, or Central Management Server</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Finds keys for all instances on a server</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Requires remote registry access for remote servers</a:t>
            </a:r>
          </a:p>
          <a:p>
            <a:pPr marL="0" lvl="0" indent="0" defTabSz="914400">
              <a:buClr>
                <a:srgbClr val="FFFFFF"/>
              </a:buClr>
              <a:buSzPct val="100000"/>
              <a:buFont typeface="Arial"/>
              <a:buNone/>
              <a:defRPr>
                <a:solidFill>
                  <a:srgbClr val="000000"/>
                </a:solidFill>
              </a:defRPr>
            </a:pPr>
            <a:endParaRPr lang="en-US" sz="1200" dirty="0">
              <a:solidFill>
                <a:srgbClr val="FFFFFF"/>
              </a:solidFill>
              <a:latin typeface="Ubuntu Mono" panose="020B0509030602030204" pitchFamily="49" charset="0"/>
              <a:ea typeface="Segoe UI Light"/>
              <a:cs typeface="Segoe UI Light"/>
              <a:sym typeface="Segoe UI Light"/>
            </a:endParaRPr>
          </a:p>
          <a:p>
            <a:pPr marL="0" lvl="0" indent="0" defTabSz="914400">
              <a:buClr>
                <a:srgbClr val="FFFFFF"/>
              </a:buClr>
              <a:buSzPct val="100000"/>
              <a:buFont typeface="Arial"/>
              <a:buNone/>
              <a:defRPr>
                <a:solidFill>
                  <a:srgbClr val="000000"/>
                </a:solidFill>
              </a:defRPr>
            </a:pPr>
            <a:r>
              <a:rPr lang="en-US" sz="1200" b="1" dirty="0">
                <a:solidFill>
                  <a:srgbClr val="FFFFFF"/>
                </a:solidFill>
                <a:latin typeface="Ubuntu Mono" panose="020B0509030602030204" pitchFamily="49" charset="0"/>
                <a:ea typeface="Segoe UI Light"/>
                <a:cs typeface="Segoe UI Light"/>
                <a:sym typeface="Segoe UI Light"/>
              </a:rPr>
              <a:t>Watch-</a:t>
            </a:r>
            <a:r>
              <a:rPr lang="en-US" sz="1200" b="1" dirty="0" err="1">
                <a:solidFill>
                  <a:srgbClr val="FFFFFF"/>
                </a:solidFill>
                <a:latin typeface="Ubuntu Mono" panose="020B0509030602030204" pitchFamily="49" charset="0"/>
                <a:ea typeface="Segoe UI Light"/>
                <a:cs typeface="Segoe UI Light"/>
                <a:sym typeface="Segoe UI Light"/>
              </a:rPr>
              <a:t>SqlDbLogin</a:t>
            </a:r>
            <a:endParaRPr lang="en-US" sz="1200" b="1" dirty="0">
              <a:solidFill>
                <a:srgbClr val="FFFFFF"/>
              </a:solidFill>
              <a:latin typeface="Ubuntu Mono" panose="020B0509030602030204" pitchFamily="49" charset="0"/>
              <a:ea typeface="Segoe UI Light"/>
              <a:cs typeface="Segoe UI Light"/>
              <a:sym typeface="Segoe UI Light"/>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Helps find </a:t>
            </a:r>
            <a:r>
              <a:rPr lang="en-US" sz="1200" dirty="0" err="1">
                <a:solidFill>
                  <a:srgbClr val="FFFFFF"/>
                </a:solidFill>
                <a:latin typeface="Ubuntu Mono" panose="020B0509030602030204" pitchFamily="49" charset="0"/>
                <a:ea typeface="Segoe UI Light"/>
                <a:cs typeface="Segoe UI Light"/>
                <a:sym typeface="Segoe UI Light"/>
              </a:rPr>
              <a:t>connstrings</a:t>
            </a:r>
            <a:r>
              <a:rPr lang="en-US" sz="1200" dirty="0">
                <a:solidFill>
                  <a:srgbClr val="FFFFFF"/>
                </a:solidFill>
                <a:latin typeface="Ubuntu Mono" panose="020B0509030602030204" pitchFamily="49" charset="0"/>
                <a:ea typeface="Segoe UI Light"/>
                <a:cs typeface="Segoe UI Light"/>
                <a:sym typeface="Segoe UI Light"/>
              </a:rPr>
              <a:t> that need to be updated</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Does not require SQL Server Auditing, but can be less accurate</a:t>
            </a:r>
          </a:p>
          <a:p>
            <a:pPr marL="0" lvl="0" indent="0" defTabSz="914400">
              <a:buClr>
                <a:srgbClr val="FFFFFF"/>
              </a:buClr>
              <a:buSzPct val="100000"/>
              <a:buFont typeface="Arial"/>
              <a:buNone/>
              <a:defRPr>
                <a:solidFill>
                  <a:srgbClr val="000000"/>
                </a:solidFill>
              </a:defRPr>
            </a:pPr>
            <a:endParaRPr lang="en-US" sz="1200" dirty="0">
              <a:solidFill>
                <a:srgbClr val="FFFFFF"/>
              </a:solidFill>
              <a:latin typeface="Ubuntu Mono" panose="020B0509030602030204" pitchFamily="49" charset="0"/>
              <a:ea typeface="Segoe UI Light"/>
              <a:cs typeface="Segoe UI Light"/>
              <a:sym typeface="Segoe UI Light"/>
            </a:endParaRPr>
          </a:p>
          <a:p>
            <a:pPr marL="0" marR="0" lvl="0" indent="0" algn="l" defTabSz="914400" rtl="0" eaLnBrk="0" fontAlgn="base" latinLnBrk="0" hangingPunct="0">
              <a:lnSpc>
                <a:spcPct val="100000"/>
              </a:lnSpc>
              <a:spcBef>
                <a:spcPct val="30000"/>
              </a:spcBef>
              <a:spcAft>
                <a:spcPct val="0"/>
              </a:spcAft>
              <a:buClr>
                <a:srgbClr val="FFFFFF"/>
              </a:buClr>
              <a:buSzPct val="100000"/>
              <a:buFont typeface="Arial"/>
              <a:buNone/>
              <a:tabLst/>
              <a:defRPr>
                <a:solidFill>
                  <a:srgbClr val="000000"/>
                </a:solidFill>
              </a:defRPr>
            </a:pPr>
            <a:r>
              <a:rPr lang="en-US" b="1" dirty="0">
                <a:solidFill>
                  <a:srgbClr val="FFFFFF"/>
                </a:solidFill>
              </a:rPr>
              <a:t>Restore-</a:t>
            </a:r>
            <a:r>
              <a:rPr lang="en-US" b="1" dirty="0" err="1">
                <a:solidFill>
                  <a:srgbClr val="FFFFFF"/>
                </a:solidFill>
              </a:rPr>
              <a:t>HallengrenBackups</a:t>
            </a:r>
            <a:endParaRPr lang="en-US" sz="1200" dirty="0">
              <a:solidFill>
                <a:srgbClr val="FFFFFF"/>
              </a:solidFill>
              <a:latin typeface="Ubuntu Mono" panose="020B0509030602030204" pitchFamily="49" charset="0"/>
              <a:ea typeface="Segoe UI Light"/>
              <a:cs typeface="Segoe UI Light"/>
              <a:sym typeface="Segoe UI Light"/>
            </a:endParaRP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Restores Backups generated Ola </a:t>
            </a:r>
            <a:r>
              <a:rPr lang="en-US" sz="1200" dirty="0" err="1">
                <a:solidFill>
                  <a:srgbClr val="FFFFFF"/>
                </a:solidFill>
                <a:latin typeface="Ubuntu Mono" panose="020B0509030602030204" pitchFamily="49" charset="0"/>
                <a:ea typeface="Segoe UI Light"/>
                <a:cs typeface="Segoe UI Light"/>
                <a:sym typeface="Segoe UI Light"/>
              </a:rPr>
              <a:t>Hallengren’s</a:t>
            </a:r>
            <a:r>
              <a:rPr lang="en-US" sz="1200" dirty="0">
                <a:solidFill>
                  <a:srgbClr val="FFFFFF"/>
                </a:solidFill>
                <a:latin typeface="Ubuntu Mono" panose="020B0509030602030204" pitchFamily="49" charset="0"/>
                <a:ea typeface="Segoe UI Light"/>
                <a:cs typeface="Segoe UI Light"/>
                <a:sym typeface="Segoe UI Light"/>
              </a:rPr>
              <a:t> DBA scripts</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Only supports default backup structure at this time</a:t>
            </a:r>
          </a:p>
          <a:p>
            <a:pPr marL="95250" lvl="0" indent="-95250" defTabSz="914400">
              <a:buClr>
                <a:srgbClr val="FFFFFF"/>
              </a:buClr>
              <a:buSzPct val="100000"/>
              <a:buFont typeface="Arial"/>
              <a:buChar char="•"/>
              <a:defRPr>
                <a:solidFill>
                  <a:srgbClr val="000000"/>
                </a:solidFill>
              </a:defRPr>
            </a:pPr>
            <a:r>
              <a:rPr lang="en-US" sz="1200" dirty="0">
                <a:solidFill>
                  <a:srgbClr val="FFFFFF"/>
                </a:solidFill>
                <a:latin typeface="Ubuntu Mono" panose="020B0509030602030204" pitchFamily="49" charset="0"/>
                <a:ea typeface="Segoe UI Light"/>
                <a:cs typeface="Segoe UI Light"/>
                <a:sym typeface="Segoe UI Light"/>
              </a:rPr>
              <a:t>Can reuse advanced file structures found within backup file</a:t>
            </a:r>
          </a:p>
          <a:p>
            <a:pPr marL="0" lvl="0" indent="0" defTabSz="914400">
              <a:buClr>
                <a:srgbClr val="FFFFFF"/>
              </a:buClr>
              <a:buSzPct val="100000"/>
              <a:buFont typeface="Arial"/>
              <a:buNone/>
              <a:defRPr>
                <a:solidFill>
                  <a:srgbClr val="000000"/>
                </a:solidFill>
              </a:defRPr>
            </a:pPr>
            <a:endParaRPr lang="en-US" sz="1200" dirty="0">
              <a:solidFill>
                <a:srgbClr val="FFFFFF"/>
              </a:solidFill>
              <a:latin typeface="Ubuntu Mono" panose="020B0509030602030204" pitchFamily="49" charset="0"/>
              <a:ea typeface="Segoe UI Light"/>
              <a:cs typeface="Segoe UI Light"/>
              <a:sym typeface="Segoe UI Light"/>
            </a:endParaRPr>
          </a:p>
          <a:p>
            <a:pPr marL="0" lvl="0" indent="0" defTabSz="914400">
              <a:buClr>
                <a:srgbClr val="FFFFFF"/>
              </a:buClr>
              <a:buSzPct val="100000"/>
              <a:buFont typeface="Arial"/>
              <a:buNone/>
              <a:defRPr>
                <a:solidFill>
                  <a:srgbClr val="000000"/>
                </a:solidFill>
              </a:defRPr>
            </a:pPr>
            <a:endParaRPr lang="en-US" sz="1200" dirty="0">
              <a:solidFill>
                <a:srgbClr val="FFFFFF"/>
              </a:solidFill>
              <a:latin typeface="Ubuntu Mono" panose="020B0509030602030204" pitchFamily="49" charset="0"/>
              <a:ea typeface="Segoe UI Light"/>
              <a:cs typeface="Segoe UI Light"/>
              <a:sym typeface="Segoe UI Ligh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20</a:t>
            </a:fld>
            <a:endParaRPr lang="de-DE"/>
          </a:p>
        </p:txBody>
      </p:sp>
    </p:spTree>
    <p:extLst>
      <p:ext uri="{BB962C8B-B14F-4D97-AF65-F5344CB8AC3E}">
        <p14:creationId xmlns:p14="http://schemas.microsoft.com/office/powerpoint/2010/main" val="2945941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WOO</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21</a:t>
            </a:fld>
            <a:endParaRPr lang="de-DE"/>
          </a:p>
        </p:txBody>
      </p:sp>
    </p:spTree>
    <p:extLst>
      <p:ext uri="{BB962C8B-B14F-4D97-AF65-F5344CB8AC3E}">
        <p14:creationId xmlns:p14="http://schemas.microsoft.com/office/powerpoint/2010/main" val="2269892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hit me up on Twitter, too. @cl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22</a:t>
            </a:fld>
            <a:endParaRPr lang="de-DE"/>
          </a:p>
        </p:txBody>
      </p:sp>
    </p:spTree>
    <p:extLst>
      <p:ext uri="{BB962C8B-B14F-4D97-AF65-F5344CB8AC3E}">
        <p14:creationId xmlns:p14="http://schemas.microsoft.com/office/powerpoint/2010/main" val="2756804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reading!</a:t>
            </a:r>
          </a:p>
          <a:p>
            <a:endParaRPr lang="en-US" dirty="0"/>
          </a:p>
          <a:p>
            <a:r>
              <a:rPr lang="en-US" dirty="0"/>
              <a:t>Oh, and if</a:t>
            </a:r>
            <a:r>
              <a:rPr lang="en-US" baseline="0" dirty="0"/>
              <a:t> you love PowerShell and SQL Server, please help make it better! Microsoft wants to hear your suggestions and opinions. Visit sqlps.io/vote to </a:t>
            </a:r>
            <a:r>
              <a:rPr lang="en-US" baseline="0" dirty="0" err="1"/>
              <a:t>upvote</a:t>
            </a:r>
            <a:r>
              <a:rPr lang="en-US" baseline="0" dirty="0"/>
              <a:t> the cmdlets you want to see in SQLPS.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23</a:t>
            </a:fld>
            <a:endParaRPr lang="de-DE"/>
          </a:p>
        </p:txBody>
      </p:sp>
    </p:spTree>
    <p:extLst>
      <p:ext uri="{BB962C8B-B14F-4D97-AF65-F5344CB8AC3E}">
        <p14:creationId xmlns:p14="http://schemas.microsoft.com/office/powerpoint/2010/main" val="339552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SQL Server</a:t>
            </a:r>
            <a:r>
              <a:rPr lang="en-US" baseline="0" dirty="0"/>
              <a:t> migration coverage is as in-depth as possible, and should be useful even for accidental DBAs</a:t>
            </a:r>
            <a:r>
              <a:rPr lang="en-US" baseline="0"/>
              <a:t>. </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a:t>
            </a:fld>
            <a:endParaRPr lang="de-DE"/>
          </a:p>
        </p:txBody>
      </p:sp>
    </p:spTree>
    <p:extLst>
      <p:ext uri="{BB962C8B-B14F-4D97-AF65-F5344CB8AC3E}">
        <p14:creationId xmlns:p14="http://schemas.microsoft.com/office/powerpoint/2010/main" val="3936396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ea typeface="+mn-ea"/>
                <a:cs typeface="+mn-cs"/>
              </a:rPr>
              <a:t>Misconfigured SQL</a:t>
            </a:r>
            <a:r>
              <a:rPr lang="en-US" sz="1200" b="1" kern="1200" baseline="0" dirty="0">
                <a:solidFill>
                  <a:schemeClr val="tx1"/>
                </a:solidFill>
                <a:effectLst/>
                <a:ea typeface="+mn-ea"/>
                <a:cs typeface="+mn-cs"/>
              </a:rPr>
              <a:t> Servers: </a:t>
            </a:r>
            <a:r>
              <a:rPr lang="en-US" sz="1200" kern="1200" dirty="0">
                <a:solidFill>
                  <a:schemeClr val="tx1"/>
                </a:solidFill>
                <a:effectLst/>
                <a:ea typeface="+mn-ea"/>
                <a:cs typeface="+mn-cs"/>
              </a:rPr>
              <a:t>In environments without dedicated database administrators, SQL Server is often installed by general technicians who do not optimize the system to deliver peak SQL Server performance. Organizations may also need to move to a different server collation.</a:t>
            </a:r>
            <a:br>
              <a:rPr lang="en-US" sz="1200" kern="1200" dirty="0">
                <a:solidFill>
                  <a:schemeClr val="tx1"/>
                </a:solidFill>
                <a:effectLst/>
                <a:ea typeface="+mn-ea"/>
                <a:cs typeface="+mn-cs"/>
              </a:rPr>
            </a:b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ea typeface="+mn-ea"/>
                <a:cs typeface="+mn-cs"/>
              </a:rPr>
              <a:t>Consolidation</a:t>
            </a:r>
            <a:r>
              <a:rPr lang="en-US" sz="1200" b="1" kern="1200" baseline="0" dirty="0">
                <a:solidFill>
                  <a:schemeClr val="tx1"/>
                </a:solidFill>
                <a:effectLst/>
                <a:ea typeface="+mn-ea"/>
                <a:cs typeface="+mn-cs"/>
              </a:rPr>
              <a:t>:  </a:t>
            </a:r>
            <a:r>
              <a:rPr lang="en-US" sz="1200" b="0" kern="1200" baseline="0" dirty="0">
                <a:solidFill>
                  <a:schemeClr val="tx1"/>
                </a:solidFill>
                <a:effectLst/>
                <a:ea typeface="+mn-ea"/>
                <a:cs typeface="+mn-cs"/>
              </a:rPr>
              <a:t>Cost savings, reduce administrative overhead. @</a:t>
            </a:r>
            <a:r>
              <a:rPr lang="en-US" sz="1200" b="0" kern="1200" baseline="0" dirty="0" err="1">
                <a:solidFill>
                  <a:schemeClr val="tx1"/>
                </a:solidFill>
                <a:effectLst/>
                <a:ea typeface="+mn-ea"/>
                <a:cs typeface="+mn-cs"/>
              </a:rPr>
              <a:t>sql_williamd</a:t>
            </a:r>
            <a:r>
              <a:rPr lang="en-US" sz="1200" b="0" kern="1200" baseline="0" dirty="0">
                <a:solidFill>
                  <a:schemeClr val="tx1"/>
                </a:solidFill>
                <a:effectLst/>
                <a:ea typeface="+mn-ea"/>
                <a:cs typeface="+mn-cs"/>
              </a:rPr>
              <a:t> speaks about this topic at length. http://www.sqlpass.org/EventDownload.aspx?suid=7322</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ea typeface="+mn-ea"/>
                <a:cs typeface="+mn-cs"/>
              </a:rPr>
              <a:t>Change in HA Strategy:</a:t>
            </a:r>
            <a:r>
              <a:rPr lang="en-US" sz="1200" b="1" kern="1200" baseline="0" dirty="0">
                <a:solidFill>
                  <a:schemeClr val="tx1"/>
                </a:solidFill>
                <a:effectLst/>
                <a:ea typeface="+mn-ea"/>
                <a:cs typeface="+mn-cs"/>
              </a:rPr>
              <a:t> </a:t>
            </a:r>
            <a:r>
              <a:rPr lang="en-US" sz="1200" kern="1200" dirty="0">
                <a:solidFill>
                  <a:schemeClr val="tx1"/>
                </a:solidFill>
                <a:effectLst/>
                <a:ea typeface="+mn-ea"/>
                <a:cs typeface="+mn-cs"/>
              </a:rPr>
              <a:t>Organizations may decide on a new High Availability strategy,</a:t>
            </a:r>
            <a:r>
              <a:rPr lang="en-US" sz="1200" kern="1200" baseline="0" dirty="0">
                <a:solidFill>
                  <a:schemeClr val="tx1"/>
                </a:solidFill>
                <a:effectLst/>
                <a:ea typeface="+mn-ea"/>
                <a:cs typeface="+mn-cs"/>
              </a:rPr>
              <a:t> such as going from a failover cluster instance to </a:t>
            </a:r>
            <a:r>
              <a:rPr lang="en-US" sz="1200" kern="1200" baseline="0" dirty="0" err="1">
                <a:solidFill>
                  <a:schemeClr val="tx1"/>
                </a:solidFill>
                <a:effectLst/>
                <a:ea typeface="+mn-ea"/>
                <a:cs typeface="+mn-cs"/>
              </a:rPr>
              <a:t>AlwaysOn</a:t>
            </a:r>
            <a:r>
              <a:rPr lang="en-US" sz="1200" kern="1200" baseline="0" dirty="0">
                <a:solidFill>
                  <a:schemeClr val="tx1"/>
                </a:solidFill>
                <a:effectLst/>
                <a:ea typeface="+mn-ea"/>
                <a:cs typeface="+mn-cs"/>
              </a:rPr>
              <a:t>. Or they may migrate from a clustered instance, to a stand-alone instance, and handle their HA outside of Windows and SQL Server.</a:t>
            </a:r>
            <a:endParaRPr lang="en-US" sz="1200" kern="1200" dirty="0">
              <a:solidFill>
                <a:schemeClr val="tx1"/>
              </a:solidFill>
              <a:effectLst/>
              <a:ea typeface="+mn-ea"/>
              <a:cs typeface="+mn-cs"/>
            </a:endParaRP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ea typeface="+mn-ea"/>
                <a:cs typeface="+mn-cs"/>
              </a:rPr>
              <a:t>Resource Requirements/Best Practices: </a:t>
            </a:r>
            <a:r>
              <a:rPr lang="en-US" sz="1200" kern="1200" dirty="0">
                <a:solidFill>
                  <a:schemeClr val="tx1"/>
                </a:solidFill>
                <a:effectLst/>
                <a:ea typeface="+mn-ea"/>
                <a:cs typeface="+mn-cs"/>
              </a:rPr>
              <a:t>As an organization’s data requirements grow, SQL Server may outgrow the server on which it was originally built. This has a greater impact on non-virtualized environments, but virtualized servers may also be impacted by resource requirements when one server runs multiple instances of SQL Server, and one instance must be moved to a new server.</a:t>
            </a:r>
          </a:p>
          <a:p>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ea typeface="+mn-ea"/>
                <a:cs typeface="+mn-cs"/>
              </a:rPr>
              <a:t>SQL Server</a:t>
            </a:r>
            <a:r>
              <a:rPr lang="en-US" sz="1200" b="1" kern="1200" baseline="0" dirty="0">
                <a:solidFill>
                  <a:schemeClr val="tx1"/>
                </a:solidFill>
                <a:effectLst/>
                <a:ea typeface="+mn-ea"/>
                <a:cs typeface="+mn-cs"/>
              </a:rPr>
              <a:t>/OS Upgrade: </a:t>
            </a:r>
            <a:r>
              <a:rPr lang="en-US" sz="1200" kern="1200" dirty="0">
                <a:solidFill>
                  <a:schemeClr val="tx1"/>
                </a:solidFill>
                <a:effectLst/>
                <a:ea typeface="+mn-ea"/>
                <a:cs typeface="+mn-cs"/>
              </a:rPr>
              <a:t>In-place upgrades are possible for both SQL Server and Windows, but are not ideal for every environment. Physical -&gt; Virtual, or to the cloud, or even dev/test/staging.</a:t>
            </a:r>
            <a:br>
              <a:rPr lang="en-US" sz="1200" kern="1200" dirty="0">
                <a:solidFill>
                  <a:schemeClr val="tx1"/>
                </a:solidFill>
                <a:effectLst/>
                <a:ea typeface="+mn-ea"/>
                <a:cs typeface="+mn-cs"/>
              </a:rPr>
            </a:b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a:t>
            </a:fld>
            <a:endParaRPr lang="de-DE"/>
          </a:p>
        </p:txBody>
      </p:sp>
    </p:spTree>
    <p:extLst>
      <p:ext uri="{BB962C8B-B14F-4D97-AF65-F5344CB8AC3E}">
        <p14:creationId xmlns:p14="http://schemas.microsoft.com/office/powerpoint/2010/main" val="86689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1200" dirty="0"/>
              <a:t>There’s a lot to migrate. Pretty much</a:t>
            </a:r>
            <a:r>
              <a:rPr lang="en-US" sz="1200" baseline="0" dirty="0"/>
              <a:t> everything you see in SQL Server Management Studio can and perhaps should be migrated.</a:t>
            </a:r>
          </a:p>
          <a:p>
            <a:pPr lvl="0">
              <a:defRPr sz="1800"/>
            </a:pPr>
            <a:endParaRPr lang="en-US" sz="1200" dirty="0"/>
          </a:p>
          <a:p>
            <a:pPr lvl="0">
              <a:defRPr sz="1800"/>
            </a:pPr>
            <a:r>
              <a:rPr lang="en-US" sz="1200" dirty="0"/>
              <a:t>Server </a:t>
            </a:r>
            <a:r>
              <a:rPr lang="en-US" sz="1200" dirty="0" err="1"/>
              <a:t>Configs</a:t>
            </a:r>
            <a:r>
              <a:rPr lang="en-US" sz="1200" dirty="0"/>
              <a:t> include things like </a:t>
            </a:r>
            <a:r>
              <a:rPr lang="en-US" sz="1200" dirty="0" err="1"/>
              <a:t>like</a:t>
            </a:r>
            <a:r>
              <a:rPr lang="en-US" sz="1200" dirty="0"/>
              <a:t> backup compression defaults, enabling the CLR, etc. </a:t>
            </a:r>
          </a:p>
          <a:p>
            <a:pPr lvl="0">
              <a:defRPr sz="1800"/>
            </a:pPr>
            <a:endParaRPr lang="en-US" sz="1200" dirty="0"/>
          </a:p>
          <a:p>
            <a:pPr lvl="0">
              <a:defRPr sz="1800"/>
            </a:pPr>
            <a:r>
              <a:rPr lang="en-US" sz="1200" dirty="0"/>
              <a:t>Maintenance objects include things like Ola </a:t>
            </a:r>
            <a:r>
              <a:rPr lang="en-US" sz="1200" dirty="0" err="1"/>
              <a:t>Hallengren’s</a:t>
            </a:r>
            <a:r>
              <a:rPr lang="en-US" sz="1200" dirty="0"/>
              <a:t> backup scripts in the </a:t>
            </a:r>
            <a:r>
              <a:rPr lang="en-US" sz="1200" dirty="0" err="1"/>
              <a:t>msdb</a:t>
            </a:r>
            <a:r>
              <a:rPr lang="en-US" sz="1200" dirty="0"/>
              <a:t> database.</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a:t>
            </a:fld>
            <a:endParaRPr lang="de-DE"/>
          </a:p>
        </p:txBody>
      </p:sp>
    </p:spTree>
    <p:extLst>
      <p:ext uri="{BB962C8B-B14F-4D97-AF65-F5344CB8AC3E}">
        <p14:creationId xmlns:p14="http://schemas.microsoft.com/office/powerpoint/2010/main" val="1681387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ea typeface="+mn-ea"/>
                <a:cs typeface="+mn-cs"/>
              </a:rPr>
              <a:t>My point is, there’s a lot to</a:t>
            </a:r>
            <a:r>
              <a:rPr lang="en-US" sz="1200" b="1" kern="1200" baseline="0" dirty="0">
                <a:solidFill>
                  <a:schemeClr val="tx1"/>
                </a:solidFill>
                <a:effectLst/>
                <a:ea typeface="+mn-ea"/>
                <a:cs typeface="+mn-cs"/>
              </a:rPr>
              <a:t> think about</a:t>
            </a:r>
            <a:r>
              <a:rPr lang="en-US" sz="1200" b="1" kern="1200" dirty="0">
                <a:solidFill>
                  <a:schemeClr val="tx1"/>
                </a:solidFill>
                <a:effectLst/>
                <a:ea typeface="+mn-ea"/>
                <a:cs typeface="+mn-cs"/>
              </a:rPr>
              <a:t>. </a:t>
            </a:r>
            <a:r>
              <a:rPr lang="en-US" sz="1200" b="0" kern="1200" dirty="0">
                <a:solidFill>
                  <a:schemeClr val="tx1"/>
                </a:solidFill>
                <a:effectLst/>
                <a:ea typeface="+mn-ea"/>
                <a:cs typeface="+mn-cs"/>
              </a:rPr>
              <a:t>And this slide doesn’t even begin to cover it. This</a:t>
            </a:r>
            <a:r>
              <a:rPr lang="en-US" sz="1200" b="0" kern="1200" baseline="0" dirty="0">
                <a:solidFill>
                  <a:schemeClr val="tx1"/>
                </a:solidFill>
                <a:effectLst/>
                <a:ea typeface="+mn-ea"/>
                <a:cs typeface="+mn-cs"/>
              </a:rPr>
              <a:t> underlines why automation is so important. There’s less room for human error because the same checks are run each time, every time.</a:t>
            </a:r>
            <a:endParaRPr lang="en-US" sz="1200" b="0" kern="1200" dirty="0">
              <a:solidFill>
                <a:schemeClr val="tx1"/>
              </a:solidFill>
              <a:effectLs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ea typeface="+mn-ea"/>
                <a:cs typeface="+mn-cs"/>
              </a:rPr>
              <a:t>Databases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latin typeface="Ubuntu Mono" panose="020B0509030602030204" pitchFamily="49" charset="0"/>
                <a:ea typeface="Segoe UI Light"/>
                <a:cs typeface="Segoe UI Light"/>
                <a:sym typeface="Segoe UI Light"/>
              </a:rPr>
              <a:t>Complex file structures, </a:t>
            </a:r>
            <a:r>
              <a:rPr lang="en-US" sz="1200" dirty="0" err="1">
                <a:solidFill>
                  <a:srgbClr val="FFFFFF"/>
                </a:solidFill>
                <a:latin typeface="Ubuntu Mono" panose="020B0509030602030204" pitchFamily="49" charset="0"/>
                <a:ea typeface="Segoe UI Light"/>
                <a:cs typeface="Segoe UI Light"/>
                <a:sym typeface="Segoe UI Light"/>
              </a:rPr>
              <a:t>filestreams</a:t>
            </a:r>
            <a:r>
              <a:rPr lang="en-US" sz="1200" dirty="0">
                <a:solidFill>
                  <a:srgbClr val="FFFFFF"/>
                </a:solidFill>
                <a:latin typeface="Ubuntu Mono" panose="020B0509030602030204" pitchFamily="49" charset="0"/>
                <a:ea typeface="Segoe UI Light"/>
                <a:cs typeface="Segoe UI Light"/>
                <a:sym typeface="Segoe UI Light"/>
              </a:rPr>
              <a:t>,</a:t>
            </a:r>
            <a:r>
              <a:rPr lang="en-US" sz="1200" baseline="0" dirty="0">
                <a:solidFill>
                  <a:srgbClr val="FFFFFF"/>
                </a:solidFill>
                <a:latin typeface="Ubuntu Mono" panose="020B0509030602030204" pitchFamily="49" charset="0"/>
                <a:ea typeface="Segoe UI Light"/>
                <a:cs typeface="Segoe UI Light"/>
                <a:sym typeface="Segoe UI Light"/>
              </a:rPr>
              <a:t> </a:t>
            </a:r>
            <a:r>
              <a:rPr lang="en-US" sz="1200" dirty="0">
                <a:solidFill>
                  <a:srgbClr val="FFFFFF"/>
                </a:solidFill>
                <a:latin typeface="Ubuntu Mono" panose="020B0509030602030204" pitchFamily="49" charset="0"/>
                <a:ea typeface="Segoe UI Light"/>
                <a:cs typeface="Segoe UI Light"/>
                <a:sym typeface="Segoe UI Light"/>
              </a:rPr>
              <a:t>full-text indexes, edition differences, version compatibility settings, server collation, mirroring, broker-enabled, trustworthy, read-only, owner</a:t>
            </a:r>
            <a:r>
              <a:rPr lang="en-US" sz="1200" baseline="0" dirty="0">
                <a:solidFill>
                  <a:srgbClr val="FFFFFF"/>
                </a:solidFill>
                <a:latin typeface="Ubuntu Mono" panose="020B0509030602030204" pitchFamily="49" charset="0"/>
                <a:ea typeface="Segoe UI Light"/>
                <a:cs typeface="Segoe UI Light"/>
                <a:sym typeface="Segoe UI Light"/>
              </a:rPr>
              <a:t> </a:t>
            </a:r>
            <a:r>
              <a:rPr lang="en-US" sz="900" dirty="0">
                <a:solidFill>
                  <a:srgbClr val="FFFFFF"/>
                </a:solidFill>
                <a:latin typeface="Ubuntu Mono" panose="020B0509030602030204" pitchFamily="49" charset="0"/>
                <a:ea typeface="Segoe UI Light"/>
                <a:cs typeface="Segoe UI Light"/>
                <a:sym typeface="Segoe UI Light"/>
              </a:rPr>
              <a:t>Availability Groups, replication, associated logins, jobs, </a:t>
            </a:r>
            <a:r>
              <a:rPr lang="en-US" sz="600" dirty="0">
                <a:solidFill>
                  <a:srgbClr val="FFFFFF"/>
                </a:solidFill>
                <a:latin typeface="Ubuntu Mono" panose="020B0509030602030204" pitchFamily="49" charset="0"/>
                <a:ea typeface="Segoe UI Light"/>
                <a:cs typeface="Segoe UI Light"/>
                <a:sym typeface="Segoe UI Light"/>
              </a:rPr>
              <a:t>certificates, packages, </a:t>
            </a:r>
            <a:r>
              <a:rPr lang="en-US" sz="900" dirty="0">
                <a:solidFill>
                  <a:srgbClr val="FFFFFF"/>
                </a:solidFill>
                <a:latin typeface="Ubuntu Mono" panose="020B0509030602030204" pitchFamily="49" charset="0"/>
                <a:ea typeface="Segoe UI Light"/>
                <a:cs typeface="Segoe UI Light"/>
                <a:sym typeface="Segoe UI Light"/>
              </a:rPr>
              <a:t>linked servers, post migration actions, reattach at source, set</a:t>
            </a:r>
            <a:r>
              <a:rPr lang="en-US" sz="900" baseline="0" dirty="0">
                <a:solidFill>
                  <a:srgbClr val="FFFFFF"/>
                </a:solidFill>
                <a:latin typeface="Ubuntu Mono" panose="020B0509030602030204" pitchFamily="49" charset="0"/>
                <a:ea typeface="Segoe UI Light"/>
                <a:cs typeface="Segoe UI Light"/>
                <a:sym typeface="Segoe UI Light"/>
              </a:rPr>
              <a:t> </a:t>
            </a:r>
            <a:r>
              <a:rPr lang="en-US" sz="900" dirty="0">
                <a:solidFill>
                  <a:srgbClr val="FFFFFF"/>
                </a:solidFill>
                <a:latin typeface="Ubuntu Mono" panose="020B0509030602030204" pitchFamily="49" charset="0"/>
                <a:ea typeface="Segoe UI Light"/>
                <a:cs typeface="Segoe UI Light"/>
                <a:sym typeface="Segoe UI Light"/>
              </a:rPr>
              <a:t>source read only, database state, log shipping, </a:t>
            </a:r>
            <a:r>
              <a:rPr lang="en-US" sz="700" dirty="0">
                <a:solidFill>
                  <a:srgbClr val="FFFFFF"/>
                </a:solidFill>
                <a:latin typeface="Ubuntu Mono" panose="020B0509030602030204" pitchFamily="49" charset="0"/>
                <a:ea typeface="Segoe UI Light"/>
                <a:cs typeface="Segoe UI Light"/>
                <a:sym typeface="Segoe UI Light"/>
              </a:rPr>
              <a:t>currently connected users, is system </a:t>
            </a:r>
            <a:r>
              <a:rPr lang="en-US" sz="700" dirty="0" err="1">
                <a:solidFill>
                  <a:srgbClr val="FFFFFF"/>
                </a:solidFill>
                <a:latin typeface="Ubuntu Mono" panose="020B0509030602030204" pitchFamily="49" charset="0"/>
                <a:ea typeface="Segoe UI Light"/>
                <a:cs typeface="Segoe UI Light"/>
                <a:sym typeface="Segoe UI Light"/>
              </a:rPr>
              <a:t>db</a:t>
            </a:r>
            <a:r>
              <a:rPr lang="en-US" sz="700" dirty="0">
                <a:solidFill>
                  <a:srgbClr val="FFFFFF"/>
                </a:solidFill>
                <a:latin typeface="Ubuntu Mono" panose="020B0509030602030204" pitchFamily="49" charset="0"/>
                <a:ea typeface="Segoe UI Light"/>
                <a:cs typeface="Segoe UI Light"/>
                <a:sym typeface="Segoe UI Light"/>
              </a:rPr>
              <a:t>, exists at </a:t>
            </a:r>
            <a:r>
              <a:rPr lang="en-US" sz="700" baseline="0" dirty="0">
                <a:solidFill>
                  <a:srgbClr val="FFFFFF"/>
                </a:solidFill>
                <a:latin typeface="Ubuntu Mono" panose="020B0509030602030204" pitchFamily="49" charset="0"/>
                <a:ea typeface="Segoe UI Light"/>
                <a:cs typeface="Segoe UI Light"/>
                <a:sym typeface="Segoe UI Light"/>
              </a:rPr>
              <a:t> </a:t>
            </a:r>
            <a:r>
              <a:rPr lang="en-US" sz="700" dirty="0">
                <a:solidFill>
                  <a:srgbClr val="FFFFFF"/>
                </a:solidFill>
                <a:latin typeface="Ubuntu Mono" panose="020B0509030602030204" pitchFamily="49" charset="0"/>
                <a:ea typeface="Segoe UI Light"/>
                <a:cs typeface="Segoe UI Light"/>
                <a:sym typeface="Segoe UI Light"/>
              </a:rPr>
              <a:t>destination, owner chaining,</a:t>
            </a:r>
            <a:r>
              <a:rPr lang="en-US" sz="700" baseline="0" dirty="0">
                <a:solidFill>
                  <a:srgbClr val="FFFFFF"/>
                </a:solidFill>
                <a:latin typeface="Ubuntu Mono" panose="020B0509030602030204" pitchFamily="49" charset="0"/>
                <a:ea typeface="Segoe UI Light"/>
                <a:cs typeface="Segoe UI Light"/>
                <a:sym typeface="Segoe UI Light"/>
              </a:rPr>
              <a:t> </a:t>
            </a:r>
            <a:r>
              <a:rPr lang="en-US" sz="500" dirty="0">
                <a:solidFill>
                  <a:srgbClr val="FFFFFF"/>
                </a:solidFill>
                <a:latin typeface="Ubuntu Mono" panose="020B0509030602030204" pitchFamily="49" charset="0"/>
                <a:ea typeface="Segoe UI Light"/>
                <a:cs typeface="Segoe UI Light"/>
                <a:sym typeface="Segoe UI Light"/>
              </a:rPr>
              <a:t>etc.</a:t>
            </a:r>
          </a:p>
          <a:p>
            <a:endParaRPr lang="en-US" dirty="0"/>
          </a:p>
          <a:p>
            <a:r>
              <a:rPr lang="en-US" sz="1200" b="1" kern="1200" dirty="0">
                <a:solidFill>
                  <a:schemeClr val="tx1"/>
                </a:solidFill>
                <a:effectLst/>
                <a:ea typeface="+mn-ea"/>
                <a:cs typeface="+mn-cs"/>
              </a:rPr>
              <a:t>Logins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50" dirty="0">
                <a:solidFill>
                  <a:srgbClr val="FFFFFF"/>
                </a:solidFill>
                <a:latin typeface="Ubuntu Mono" panose="020B0509030602030204" pitchFamily="49" charset="0"/>
                <a:ea typeface="Segoe UI Light"/>
                <a:cs typeface="Segoe UI Light"/>
                <a:sym typeface="Segoe UI Light"/>
              </a:rPr>
              <a:t>SIDs, passwords, server roles, server permission sets, credential mapping, password complexity &amp; expiration, default </a:t>
            </a:r>
            <a:r>
              <a:rPr lang="en-US" sz="1050" dirty="0" err="1">
                <a:solidFill>
                  <a:srgbClr val="FFFFFF"/>
                </a:solidFill>
                <a:latin typeface="Ubuntu Mono" panose="020B0509030602030204" pitchFamily="49" charset="0"/>
                <a:ea typeface="Segoe UI Light"/>
                <a:cs typeface="Segoe UI Light"/>
                <a:sym typeface="Segoe UI Light"/>
              </a:rPr>
              <a:t>db</a:t>
            </a:r>
            <a:r>
              <a:rPr lang="en-US" sz="1050" dirty="0">
                <a:solidFill>
                  <a:srgbClr val="FFFFFF"/>
                </a:solidFill>
                <a:latin typeface="Ubuntu Mono" panose="020B0509030602030204" pitchFamily="49" charset="0"/>
                <a:ea typeface="Segoe UI Light"/>
                <a:cs typeface="Segoe UI Light"/>
                <a:sym typeface="Segoe UI Light"/>
              </a:rPr>
              <a:t>, owned databases, status, default language,</a:t>
            </a:r>
            <a:r>
              <a:rPr lang="en-US" sz="1050" baseline="0" dirty="0">
                <a:solidFill>
                  <a:srgbClr val="FFFFFF"/>
                </a:solidFill>
                <a:latin typeface="Ubuntu Mono" panose="020B0509030602030204" pitchFamily="49" charset="0"/>
                <a:ea typeface="Segoe UI Light"/>
                <a:cs typeface="Segoe UI Light"/>
                <a:sym typeface="Segoe UI Light"/>
              </a:rPr>
              <a:t> </a:t>
            </a:r>
            <a:r>
              <a:rPr lang="en-US" sz="1050" dirty="0">
                <a:solidFill>
                  <a:srgbClr val="FFFFFF"/>
                </a:solidFill>
                <a:latin typeface="Ubuntu Mono" panose="020B0509030602030204" pitchFamily="49" charset="0"/>
                <a:ea typeface="Segoe UI Light"/>
                <a:cs typeface="Segoe UI Light"/>
                <a:sym typeface="Segoe UI Light"/>
              </a:rPr>
              <a:t>exists at destination, login type, destination login </a:t>
            </a:r>
            <a:r>
              <a:rPr lang="en-US" sz="800" dirty="0">
                <a:solidFill>
                  <a:srgbClr val="FFFFFF"/>
                </a:solidFill>
                <a:latin typeface="Ubuntu Mono" panose="020B0509030602030204" pitchFamily="49" charset="0"/>
                <a:ea typeface="Segoe UI Light"/>
                <a:cs typeface="Segoe UI Light"/>
                <a:sym typeface="Segoe UI Light"/>
              </a:rPr>
              <a:t>mode, version/hash compatibility, related objects like</a:t>
            </a:r>
            <a:r>
              <a:rPr lang="en-US" sz="800" baseline="0" dirty="0">
                <a:solidFill>
                  <a:srgbClr val="FFFFFF"/>
                </a:solidFill>
                <a:latin typeface="Ubuntu Mono" panose="020B0509030602030204" pitchFamily="49" charset="0"/>
                <a:ea typeface="Segoe UI Light"/>
                <a:cs typeface="Segoe UI Light"/>
                <a:sym typeface="Segoe UI Light"/>
              </a:rPr>
              <a:t> </a:t>
            </a:r>
            <a:r>
              <a:rPr lang="en-US" sz="800" dirty="0">
                <a:solidFill>
                  <a:srgbClr val="FFFFFF"/>
                </a:solidFill>
                <a:latin typeface="Ubuntu Mono" panose="020B0509030602030204" pitchFamily="49" charset="0"/>
                <a:ea typeface="Segoe UI Light"/>
                <a:cs typeface="Segoe UI Light"/>
                <a:sym typeface="Segoe UI Light"/>
              </a:rPr>
              <a:t>jobs, can’t drop if schema owner or assigned a</a:t>
            </a:r>
            <a:r>
              <a:rPr lang="en-US" sz="800" baseline="0" dirty="0">
                <a:solidFill>
                  <a:srgbClr val="FFFFFF"/>
                </a:solidFill>
                <a:latin typeface="Ubuntu Mono" panose="020B0509030602030204" pitchFamily="49" charset="0"/>
                <a:ea typeface="Segoe UI Light"/>
                <a:cs typeface="Segoe UI Light"/>
                <a:sym typeface="Segoe UI Light"/>
              </a:rPr>
              <a:t> </a:t>
            </a:r>
            <a:r>
              <a:rPr lang="en-US" sz="600" dirty="0">
                <a:solidFill>
                  <a:srgbClr val="FFFFFF"/>
                </a:solidFill>
                <a:latin typeface="Ubuntu Mono" panose="020B0509030602030204" pitchFamily="49" charset="0"/>
                <a:ea typeface="Segoe UI Light"/>
                <a:cs typeface="Segoe UI Light"/>
                <a:sym typeface="Segoe UI Light"/>
              </a:rPr>
              <a:t>permission</a:t>
            </a:r>
            <a:r>
              <a:rPr lang="en-US" sz="800" dirty="0">
                <a:solidFill>
                  <a:srgbClr val="FFFFFF"/>
                </a:solidFill>
                <a:latin typeface="Ubuntu Mono" panose="020B0509030602030204" pitchFamily="49" charset="0"/>
                <a:ea typeface="Segoe UI Light"/>
                <a:cs typeface="Segoe UI Light"/>
                <a:sym typeface="Segoe UI Light"/>
              </a:rPr>
              <a:t> </a:t>
            </a:r>
            <a:r>
              <a:rPr lang="en-US" sz="600" dirty="0">
                <a:solidFill>
                  <a:srgbClr val="FFFFFF"/>
                </a:solidFill>
                <a:latin typeface="Ubuntu Mono" panose="020B0509030602030204" pitchFamily="49" charset="0"/>
                <a:ea typeface="Segoe UI Light"/>
                <a:cs typeface="Segoe UI Light"/>
                <a:sym typeface="Segoe UI Light"/>
              </a:rPr>
              <a:t>set, does windows login exist at destination, </a:t>
            </a:r>
            <a:r>
              <a:rPr lang="en-US" sz="800" dirty="0">
                <a:solidFill>
                  <a:srgbClr val="FFFFFF"/>
                </a:solidFill>
                <a:latin typeface="Ubuntu Mono" panose="020B0509030602030204" pitchFamily="49" charset="0"/>
                <a:ea typeface="Segoe UI Light"/>
                <a:cs typeface="Segoe UI Light"/>
                <a:sym typeface="Segoe UI Light"/>
              </a:rPr>
              <a:t>skip built in accounts, certificate mapped, asymmetric keys, and so on.</a:t>
            </a:r>
          </a:p>
          <a:p>
            <a:endParaRPr lang="en-US" sz="1200" b="1" kern="1200" dirty="0">
              <a:solidFill>
                <a:schemeClr val="tx1"/>
              </a:solidFill>
              <a:effectLst/>
              <a:ea typeface="+mn-ea"/>
              <a:cs typeface="+mn-cs"/>
            </a:endParaRPr>
          </a:p>
          <a:p>
            <a:r>
              <a:rPr lang="en-US" sz="1200" b="1" kern="1200" dirty="0">
                <a:solidFill>
                  <a:schemeClr val="tx1"/>
                </a:solidFill>
                <a:effectLst/>
                <a:ea typeface="+mn-ea"/>
                <a:cs typeface="+mn-cs"/>
              </a:rPr>
              <a:t>SQL Agent Jobs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rPr>
              <a:t>related databases, logins, credentials, schedules, disabling on source</a:t>
            </a:r>
          </a:p>
          <a:p>
            <a:endParaRPr lang="en-US" sz="1200" b="1" kern="1200" dirty="0">
              <a:solidFill>
                <a:schemeClr val="tx1"/>
              </a:solidFill>
              <a:effectLst/>
              <a:ea typeface="+mn-ea"/>
              <a:cs typeface="+mn-cs"/>
            </a:endParaRPr>
          </a:p>
          <a:p>
            <a:r>
              <a:rPr lang="en-US" sz="1200" b="1" kern="1200" dirty="0">
                <a:solidFill>
                  <a:schemeClr val="tx1"/>
                </a:solidFill>
                <a:effectLst/>
                <a:ea typeface="+mn-ea"/>
                <a:cs typeface="+mn-cs"/>
              </a:rPr>
              <a:t>Linked</a:t>
            </a:r>
            <a:r>
              <a:rPr lang="en-US" sz="1200" b="1" kern="1200" baseline="0" dirty="0">
                <a:solidFill>
                  <a:schemeClr val="tx1"/>
                </a:solidFill>
                <a:effectLst/>
                <a:ea typeface="+mn-ea"/>
                <a:cs typeface="+mn-cs"/>
              </a:rPr>
              <a:t> Servers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latin typeface="Ubuntu Mono" panose="020B0509030602030204" pitchFamily="49" charset="0"/>
                <a:ea typeface="Segoe UI Light"/>
                <a:cs typeface="Segoe UI Light"/>
                <a:sym typeface="Segoe UI Light"/>
              </a:rPr>
              <a:t>OLEDB provider &amp; driver availability, </a:t>
            </a:r>
            <a:r>
              <a:rPr lang="en-US" sz="1200" baseline="0" dirty="0">
                <a:solidFill>
                  <a:srgbClr val="FFFFFF"/>
                </a:solidFill>
                <a:latin typeface="Ubuntu Mono" panose="020B0509030602030204" pitchFamily="49" charset="0"/>
                <a:ea typeface="Segoe UI Light"/>
                <a:cs typeface="Segoe UI Light"/>
                <a:sym typeface="Segoe UI Light"/>
              </a:rPr>
              <a:t> </a:t>
            </a:r>
            <a:r>
              <a:rPr lang="en-US" sz="1200" dirty="0">
                <a:solidFill>
                  <a:srgbClr val="FFFFFF"/>
                </a:solidFill>
                <a:latin typeface="Ubuntu Mono" panose="020B0509030602030204" pitchFamily="49" charset="0"/>
                <a:ea typeface="Segoe UI Light"/>
                <a:cs typeface="Segoe UI Light"/>
                <a:sym typeface="Segoe UI Light"/>
              </a:rPr>
              <a:t>local files, remote login passwords</a:t>
            </a:r>
          </a:p>
          <a:p>
            <a:endParaRPr lang="en-US" sz="1200" b="1" kern="1200" baseline="0" dirty="0">
              <a:solidFill>
                <a:schemeClr val="tx1"/>
              </a:solidFill>
              <a:effectLst/>
              <a:ea typeface="+mn-ea"/>
              <a:cs typeface="+mn-cs"/>
            </a:endParaRPr>
          </a:p>
          <a:p>
            <a:r>
              <a:rPr lang="en-US" sz="1200" b="1" kern="1200" baseline="0" dirty="0">
                <a:solidFill>
                  <a:schemeClr val="tx1"/>
                </a:solidFill>
                <a:effectLst/>
                <a:ea typeface="+mn-ea"/>
                <a:cs typeface="+mn-cs"/>
              </a:rPr>
              <a:t>Server </a:t>
            </a:r>
            <a:r>
              <a:rPr lang="en-US" sz="1200" b="1" kern="1200" baseline="0" dirty="0" err="1">
                <a:solidFill>
                  <a:schemeClr val="tx1"/>
                </a:solidFill>
                <a:effectLst/>
                <a:ea typeface="+mn-ea"/>
                <a:cs typeface="+mn-cs"/>
              </a:rPr>
              <a:t>Configs</a:t>
            </a:r>
            <a:r>
              <a:rPr lang="en-US" sz="1200" b="1" kern="1200" baseline="0" dirty="0">
                <a:solidFill>
                  <a:schemeClr val="tx1"/>
                </a:solidFill>
                <a:effectLst/>
                <a:ea typeface="+mn-ea"/>
                <a:cs typeface="+mn-cs"/>
              </a:rPr>
              <a:t> (</a:t>
            </a:r>
            <a:r>
              <a:rPr lang="en-US" sz="1200" b="1" kern="1200" baseline="0" dirty="0" err="1">
                <a:solidFill>
                  <a:schemeClr val="tx1"/>
                </a:solidFill>
                <a:effectLst/>
                <a:ea typeface="+mn-ea"/>
                <a:cs typeface="+mn-cs"/>
              </a:rPr>
              <a:t>sp_config</a:t>
            </a:r>
            <a:r>
              <a:rPr lang="en-US" sz="1200" b="1" kern="1200" baseline="0" dirty="0">
                <a:solidFill>
                  <a:schemeClr val="tx1"/>
                </a:solidFill>
                <a:effectLs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latin typeface="Ubuntu Mono" panose="020B0509030602030204" pitchFamily="49" charset="0"/>
                <a:ea typeface="Segoe UI Light"/>
                <a:cs typeface="Segoe UI Light"/>
                <a:sym typeface="Segoe UI Light"/>
              </a:rPr>
              <a:t>Edition differences (Enterprise -&gt; Std.)</a:t>
            </a:r>
            <a:r>
              <a:rPr lang="en-US" sz="1200" baseline="0" dirty="0">
                <a:solidFill>
                  <a:srgbClr val="FFFFFF"/>
                </a:solidFill>
                <a:latin typeface="Ubuntu Mono" panose="020B0509030602030204" pitchFamily="49" charset="0"/>
                <a:ea typeface="Segoe UI Light"/>
                <a:cs typeface="Segoe UI Light"/>
                <a:sym typeface="Segoe UI Light"/>
              </a:rPr>
              <a:t> </a:t>
            </a:r>
            <a:r>
              <a:rPr lang="en-US" sz="1200" dirty="0">
                <a:solidFill>
                  <a:srgbClr val="FFFFFF"/>
                </a:solidFill>
                <a:latin typeface="Ubuntu Mono" panose="020B0509030602030204" pitchFamily="49" charset="0"/>
                <a:ea typeface="Segoe UI Light"/>
                <a:cs typeface="Segoe UI Light"/>
                <a:sym typeface="Segoe UI Light"/>
              </a:rPr>
              <a:t>Version differences</a:t>
            </a:r>
          </a:p>
          <a:p>
            <a:endParaRPr lang="en-US" sz="1200" b="1" kern="1200" baseline="0" dirty="0">
              <a:solidFill>
                <a:schemeClr val="tx1"/>
              </a:solidFill>
              <a:effectLst/>
              <a:ea typeface="+mn-ea"/>
              <a:cs typeface="+mn-cs"/>
            </a:endParaRPr>
          </a:p>
          <a:p>
            <a:r>
              <a:rPr lang="en-US" sz="1200" b="1" kern="1200" baseline="0" dirty="0" err="1">
                <a:solidFill>
                  <a:schemeClr val="tx1"/>
                </a:solidFill>
                <a:effectLst/>
                <a:ea typeface="+mn-ea"/>
                <a:cs typeface="+mn-cs"/>
              </a:rPr>
              <a:t>Connstrings</a:t>
            </a:r>
            <a:endParaRPr lang="en-US" sz="1200" b="1" kern="1200" baseline="0" dirty="0">
              <a:solidFill>
                <a:schemeClr val="tx1"/>
              </a:solidFill>
              <a:effectLs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FFFF"/>
                </a:solidFill>
                <a:latin typeface="Ubuntu Mono" panose="020B0509030602030204" pitchFamily="49" charset="0"/>
                <a:ea typeface="Segoe UI Light"/>
                <a:cs typeface="Segoe UI Light"/>
                <a:sym typeface="Segoe UI Light"/>
              </a:rPr>
              <a:t>Which applications &amp; logins are connecting from which hosts?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latin typeface="Ubuntu Mono" panose="020B0509030602030204" pitchFamily="49" charset="0"/>
              <a:ea typeface="Segoe UI Light"/>
              <a:cs typeface="Segoe UI Light"/>
              <a:sym typeface="Segoe UI Ligh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FFFFFF"/>
                </a:solidFill>
                <a:latin typeface="Ubuntu Mono" panose="020B0509030602030204" pitchFamily="49" charset="0"/>
                <a:ea typeface="Segoe UI Light"/>
                <a:cs typeface="Segoe UI Light"/>
                <a:sym typeface="Segoe UI Light"/>
              </a:rPr>
              <a:t>Fun</a:t>
            </a:r>
            <a:r>
              <a:rPr lang="en-US" sz="1200" b="1" baseline="0" dirty="0">
                <a:solidFill>
                  <a:srgbClr val="FFFFFF"/>
                </a:solidFill>
                <a:latin typeface="Ubuntu Mono" panose="020B0509030602030204" pitchFamily="49" charset="0"/>
                <a:ea typeface="Segoe UI Light"/>
                <a:cs typeface="Segoe UI Light"/>
                <a:sym typeface="Segoe UI Light"/>
              </a:rPr>
              <a:t> lists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a:solidFill>
                  <a:srgbClr val="FFFFFF"/>
                </a:solidFill>
                <a:latin typeface="Ubuntu Mono" panose="020B0509030602030204" pitchFamily="49" charset="0"/>
                <a:ea typeface="Segoe UI Light"/>
                <a:cs typeface="Segoe UI Light"/>
                <a:sym typeface="Segoe UI Light"/>
              </a:rPr>
              <a:t>http://www.karaszi.com/sqlserver/info_moving_database.asp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a:solidFill>
                  <a:srgbClr val="FFFFFF"/>
                </a:solidFill>
                <a:latin typeface="Ubuntu Mono" panose="020B0509030602030204" pitchFamily="49" charset="0"/>
                <a:ea typeface="Segoe UI Light"/>
                <a:cs typeface="Segoe UI Light"/>
                <a:sym typeface="Segoe UI Light"/>
              </a:rPr>
              <a:t>http://yrushka.com/index.php/sql-server/database-recovery/sql-server-migration-from-one-server-to-another-detailed-checklist/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http://www.littlekendra.com/2016/01/12/whitepapers-for-planning-sql-server-migrations/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http://passmedia.sqlpass.org/media/24hours/2012_fall/PDF/02.pdf</a:t>
            </a:r>
            <a:endParaRPr lang="en-US" sz="1200" baseline="0" dirty="0">
              <a:solidFill>
                <a:srgbClr val="FFFFFF"/>
              </a:solidFill>
              <a:latin typeface="Ubuntu Mono" panose="020B0509030602030204" pitchFamily="49" charset="0"/>
              <a:ea typeface="Segoe UI Light"/>
              <a:cs typeface="Segoe UI Light"/>
              <a:sym typeface="Segoe UI Ligh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0" dirty="0">
              <a:solidFill>
                <a:srgbClr val="FFFFFF"/>
              </a:solidFill>
              <a:latin typeface="Ubuntu Mono" panose="020B0509030602030204" pitchFamily="49" charset="0"/>
              <a:ea typeface="Segoe UI Light"/>
              <a:cs typeface="Segoe UI Light"/>
              <a:sym typeface="Segoe UI Light"/>
            </a:endParaRPr>
          </a:p>
          <a:p>
            <a:r>
              <a:rPr lang="en-US" sz="1200" b="1" baseline="0" dirty="0"/>
              <a:t>Webcast</a:t>
            </a:r>
            <a:endParaRPr lang="en-US" sz="1200" baseline="0" dirty="0"/>
          </a:p>
          <a:p>
            <a:r>
              <a:rPr lang="en-US" sz="1200" baseline="0" dirty="0"/>
              <a:t>Kendra Little’s  migration video</a:t>
            </a:r>
          </a:p>
          <a:p>
            <a:r>
              <a:rPr lang="en-US" sz="1200" dirty="0"/>
              <a:t>https://www.veeam.com/videos/sql-server-2005-migration-checklist-7008.html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FF"/>
              </a:solidFill>
              <a:latin typeface="Ubuntu Mono" panose="020B0509030602030204" pitchFamily="49" charset="0"/>
              <a:ea typeface="Segoe UI Light"/>
              <a:cs typeface="Segoe UI Light"/>
              <a:sym typeface="Segoe UI Light"/>
            </a:endParaRP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a:t>
            </a:fld>
            <a:endParaRPr lang="de-DE"/>
          </a:p>
        </p:txBody>
      </p:sp>
    </p:spTree>
    <p:extLst>
      <p:ext uri="{BB962C8B-B14F-4D97-AF65-F5344CB8AC3E}">
        <p14:creationId xmlns:p14="http://schemas.microsoft.com/office/powerpoint/2010/main" val="1100902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Backup / Restore</a:t>
            </a: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maintains most of the database attributes, except for </a:t>
            </a:r>
            <a:r>
              <a:rPr lang="en-US" sz="1200" b="1" dirty="0" err="1">
                <a:latin typeface="Ubuntu Mono" panose="020B0509030602030204" pitchFamily="49" charset="0"/>
                <a:ea typeface="Segoe UI Light"/>
                <a:cs typeface="Segoe UI Light"/>
                <a:sym typeface="Segoe UI Light"/>
              </a:rPr>
              <a:t>db</a:t>
            </a:r>
            <a:r>
              <a:rPr lang="en-US" sz="1200" b="1" dirty="0">
                <a:latin typeface="Ubuntu Mono" panose="020B0509030602030204" pitchFamily="49" charset="0"/>
                <a:ea typeface="Segoe UI Light"/>
                <a:cs typeface="Segoe UI Light"/>
                <a:sym typeface="Segoe UI Light"/>
              </a:rPr>
              <a:t> owner</a:t>
            </a: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Ideal for going between different editions like Express and Enterprise, and also different SQL Server versions.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When compression is enabled, it can actually be one of the faster ways to migrate a database. </a:t>
            </a:r>
            <a:endParaRPr lang="en-US" sz="1200" b="1"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Detach / Attach</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Time consuming - </a:t>
            </a:r>
            <a:r>
              <a:rPr lang="en-US" sz="1200" b="1" dirty="0">
                <a:latin typeface="Ubuntu Mono" panose="020B0509030602030204" pitchFamily="49" charset="0"/>
                <a:ea typeface="Segoe UI Light"/>
                <a:cs typeface="Segoe UI Light"/>
                <a:sym typeface="Segoe UI Light"/>
              </a:rPr>
              <a:t>it copies over white space </a:t>
            </a:r>
            <a:r>
              <a:rPr lang="en-US" sz="1200" dirty="0">
                <a:latin typeface="Ubuntu Mono" panose="020B0509030602030204" pitchFamily="49" charset="0"/>
                <a:ea typeface="Segoe UI Light"/>
                <a:cs typeface="Segoe UI Light"/>
                <a:sym typeface="Segoe UI Light"/>
              </a:rPr>
              <a:t>unlike backup and restore, and you might have to </a:t>
            </a:r>
            <a:r>
              <a:rPr lang="en-US" sz="1200" b="1" dirty="0">
                <a:latin typeface="Ubuntu Mono" panose="020B0509030602030204" pitchFamily="49" charset="0"/>
                <a:ea typeface="Segoe UI Light"/>
                <a:cs typeface="Segoe UI Light"/>
                <a:sym typeface="Segoe UI Light"/>
              </a:rPr>
              <a:t>traverse through deep directory</a:t>
            </a:r>
            <a:r>
              <a:rPr lang="en-US" sz="1200" dirty="0">
                <a:latin typeface="Ubuntu Mono" panose="020B0509030602030204" pitchFamily="49" charset="0"/>
                <a:ea typeface="Segoe UI Light"/>
                <a:cs typeface="Segoe UI Light"/>
                <a:sym typeface="Segoe UI Light"/>
              </a:rPr>
              <a:t> structures when you're copying over data and log files.</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Import / Export Wizard *</a:t>
            </a:r>
            <a:r>
              <a:rPr lang="en-US" sz="1200" dirty="0">
                <a:latin typeface="Ubuntu Mono" panose="020B0509030602030204" pitchFamily="49" charset="0"/>
                <a:ea typeface="Segoe UI Light"/>
                <a:cs typeface="Segoe UI Light"/>
                <a:sym typeface="Segoe UI Light"/>
              </a:rPr>
              <a:t> SMO / not same database in the end</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Has been described as "torturous" to use. I've actually never even used this in production, so I'll just skip this one.</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marL="0" marR="0" lvl="0" indent="0" algn="l" defTabSz="932742" rtl="0" eaLnBrk="0" fontAlgn="base" latinLnBrk="0" hangingPunct="0">
              <a:lnSpc>
                <a:spcPct val="90000"/>
              </a:lnSpc>
              <a:spcBef>
                <a:spcPts val="300"/>
              </a:spcBef>
              <a:spcAft>
                <a:spcPct val="0"/>
              </a:spcAft>
              <a:buClrTx/>
              <a:buSzTx/>
              <a:buFontTx/>
              <a:buNone/>
              <a:tabLst/>
              <a:defRPr sz="1800"/>
            </a:pPr>
            <a:r>
              <a:rPr lang="en-US" sz="1200" b="1" dirty="0">
                <a:latin typeface="Ubuntu Mono" panose="020B0509030602030204" pitchFamily="49" charset="0"/>
                <a:ea typeface="Segoe UI Light"/>
                <a:cs typeface="Segoe UI Light"/>
                <a:sym typeface="Segoe UI Light"/>
              </a:rPr>
              <a:t>Log shipping (initially uses backup/restore)</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Cutover time is drastically reduced, especially when you compare it to the two previous methods. </a:t>
            </a:r>
            <a:r>
              <a:rPr lang="en-US" sz="1200" baseline="0" dirty="0">
                <a:latin typeface="Ubuntu Mono" panose="020B0509030602030204" pitchFamily="49" charset="0"/>
                <a:ea typeface="Segoe UI Light"/>
                <a:cs typeface="Segoe UI Light"/>
                <a:sym typeface="Segoe UI Light"/>
              </a:rPr>
              <a:t> </a:t>
            </a:r>
            <a:r>
              <a:rPr lang="en-US" sz="1200" dirty="0">
                <a:latin typeface="Ubuntu Mono" panose="020B0509030602030204" pitchFamily="49" charset="0"/>
                <a:ea typeface="Segoe UI Light"/>
                <a:cs typeface="Segoe UI Light"/>
                <a:sym typeface="Segoe UI Light"/>
              </a:rPr>
              <a:t>However, it is a little more complex, and it </a:t>
            </a:r>
            <a:r>
              <a:rPr lang="en-US" sz="1200" b="1" dirty="0">
                <a:latin typeface="Ubuntu Mono" panose="020B0509030602030204" pitchFamily="49" charset="0"/>
                <a:ea typeface="Segoe UI Light"/>
                <a:cs typeface="Segoe UI Light"/>
                <a:sym typeface="Segoe UI Light"/>
              </a:rPr>
              <a:t>may not be supported by all SQL Server Edition and Version combinations</a:t>
            </a:r>
            <a:r>
              <a:rPr lang="en-US" sz="1200" dirty="0">
                <a:latin typeface="Ubuntu Mono" panose="020B0509030602030204" pitchFamily="49" charset="0"/>
                <a:ea typeface="Segoe UI Light"/>
                <a:cs typeface="Segoe UI Light"/>
                <a:sym typeface="Segoe UI Light"/>
              </a:rPr>
              <a:t>. Nowadays, most often used temporarily, especially for migrations.</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Classic Mirroring  and </a:t>
            </a:r>
            <a:r>
              <a:rPr lang="en-US" sz="1200" b="1" dirty="0" err="1">
                <a:latin typeface="Ubuntu Mono" panose="020B0509030602030204" pitchFamily="49" charset="0"/>
                <a:ea typeface="Segoe UI Light"/>
                <a:cs typeface="Segoe UI Light"/>
                <a:sym typeface="Segoe UI Light"/>
              </a:rPr>
              <a:t>AlwaysOn</a:t>
            </a:r>
            <a:r>
              <a:rPr lang="en-US" sz="1200" b="1" dirty="0">
                <a:latin typeface="Ubuntu Mono" panose="020B0509030602030204" pitchFamily="49" charset="0"/>
                <a:ea typeface="Segoe UI Light"/>
                <a:cs typeface="Segoe UI Light"/>
                <a:sym typeface="Segoe UI Light"/>
              </a:rPr>
              <a:t> Advanced Mirroring (initially uses backup/restore)</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Edition dependent, so you can't go from Standard to Enterprise. Also, Classic Mirroring was actually deprecated in SQL Server 2012. </a:t>
            </a:r>
            <a:r>
              <a:rPr lang="en-US" sz="1200" baseline="0" dirty="0">
                <a:latin typeface="Ubuntu Mono" panose="020B0509030602030204" pitchFamily="49" charset="0"/>
                <a:ea typeface="Segoe UI Light"/>
                <a:cs typeface="Segoe UI Light"/>
                <a:sym typeface="Segoe UI Light"/>
              </a:rPr>
              <a:t> </a:t>
            </a:r>
            <a:r>
              <a:rPr lang="en-US" sz="1200" dirty="0">
                <a:latin typeface="Ubuntu Mono" panose="020B0509030602030204" pitchFamily="49" charset="0"/>
                <a:ea typeface="Segoe UI Light"/>
                <a:cs typeface="Segoe UI Light"/>
                <a:sym typeface="Segoe UI Light"/>
              </a:rPr>
              <a:t>It is </a:t>
            </a:r>
            <a:r>
              <a:rPr lang="en-US" sz="1200" b="1" dirty="0">
                <a:latin typeface="Ubuntu Mono" panose="020B0509030602030204" pitchFamily="49" charset="0"/>
                <a:ea typeface="Segoe UI Light"/>
                <a:cs typeface="Segoe UI Light"/>
                <a:sym typeface="Segoe UI Light"/>
              </a:rPr>
              <a:t>not version dependent though.</a:t>
            </a:r>
            <a:r>
              <a:rPr lang="en-US" sz="1200" dirty="0">
                <a:latin typeface="Ubuntu Mono" panose="020B0509030602030204" pitchFamily="49" charset="0"/>
                <a:ea typeface="Segoe UI Light"/>
                <a:cs typeface="Segoe UI Light"/>
                <a:sym typeface="Segoe UI Light"/>
              </a:rPr>
              <a:t> So you can use this method to migrate between different versions of SQL Server.</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r>
              <a:rPr lang="en-US" sz="1200" b="1" dirty="0">
                <a:latin typeface="Ubuntu Mono" panose="020B0509030602030204" pitchFamily="49" charset="0"/>
                <a:ea typeface="Segoe UI Light"/>
                <a:cs typeface="Segoe UI Light"/>
                <a:sym typeface="Segoe UI Light"/>
              </a:rPr>
              <a:t>Copy Database Wizard Export Import/Export / Detach Attach</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The copy database wizard supports detach/attach /and/ SMO which is basically an import/export.</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It provides a nice wizard interface, but is still pretty manual, especially when you're migrating multiple databases with complex file structures. </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 </a:t>
            </a:r>
          </a:p>
          <a:p>
            <a:pPr lvl="0" defTabSz="932742">
              <a:lnSpc>
                <a:spcPct val="90000"/>
              </a:lnSpc>
              <a:spcBef>
                <a:spcPts val="300"/>
              </a:spcBef>
              <a:defRPr sz="1800"/>
            </a:pPr>
            <a:r>
              <a:rPr lang="en-US" sz="1200" b="1" dirty="0">
                <a:latin typeface="Ubuntu Mono" panose="020B0509030602030204" pitchFamily="49" charset="0"/>
                <a:ea typeface="Segoe UI Light"/>
                <a:cs typeface="Segoe UI Light"/>
                <a:sym typeface="Segoe UI Light"/>
              </a:rPr>
              <a:t>3rd Party Tools &amp; SQL Server Replication</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As far as 3rd party tools go, there are some have been recommended for database migration, but I always try to use natively available options, because these tools might not be available at every place I work, and procurement usually takes a while.</a:t>
            </a:r>
          </a:p>
          <a:p>
            <a:pPr lvl="0" defTabSz="932742">
              <a:lnSpc>
                <a:spcPct val="90000"/>
              </a:lnSpc>
              <a:spcBef>
                <a:spcPts val="300"/>
              </a:spcBef>
              <a:defRPr sz="1800"/>
            </a:pPr>
            <a:endParaRPr lang="en-US" sz="1200" dirty="0">
              <a:latin typeface="Ubuntu Mono" panose="020B0509030602030204" pitchFamily="49" charset="0"/>
              <a:ea typeface="Segoe UI Light"/>
              <a:cs typeface="Segoe UI Light"/>
              <a:sym typeface="Segoe UI Light"/>
            </a:endParaRP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You</a:t>
            </a:r>
            <a:r>
              <a:rPr lang="en-US" sz="1200" baseline="0" dirty="0">
                <a:latin typeface="Ubuntu Mono" panose="020B0509030602030204" pitchFamily="49" charset="0"/>
                <a:ea typeface="Segoe UI Light"/>
                <a:cs typeface="Segoe UI Light"/>
                <a:sym typeface="Segoe UI Light"/>
              </a:rPr>
              <a:t> can also check out Robert David’s Migration by Replication resources</a:t>
            </a:r>
          </a:p>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http://www.sqlsoldier.com/wp/logshippingtricksdemo</a:t>
            </a:r>
          </a:p>
          <a:p>
            <a:r>
              <a:rPr lang="en-US" sz="1000" dirty="0"/>
              <a:t>http://sqlmag.com/database-high-availability/3-log-shipping-techniques</a:t>
            </a:r>
          </a:p>
          <a:p>
            <a:endParaRPr lang="en-US" sz="1000" dirty="0"/>
          </a:p>
          <a:p>
            <a:r>
              <a:rPr lang="en-US" sz="1000" b="1" dirty="0"/>
              <a:t>Mirroring vs Log Shipping</a:t>
            </a:r>
            <a:endParaRPr lang="en-US" sz="1000" b="0" dirty="0"/>
          </a:p>
          <a:p>
            <a:endParaRPr lang="en-US" sz="1200" b="1" i="0" u="sng" strike="noStrike" kern="1200" dirty="0">
              <a:solidFill>
                <a:schemeClr val="tx1"/>
              </a:solidFill>
              <a:effectLst/>
              <a:latin typeface="Ubuntu Mono" panose="020B0509030602030204" pitchFamily="49" charset="0"/>
              <a:ea typeface="+mn-ea"/>
              <a:cs typeface="+mn-cs"/>
            </a:endParaRPr>
          </a:p>
          <a:p>
            <a:pPr lvl="1"/>
            <a:r>
              <a:rPr lang="en-US" sz="1000" b="1" i="0" u="sng" strike="noStrike" kern="1200" dirty="0">
                <a:solidFill>
                  <a:schemeClr val="tx1"/>
                </a:solidFill>
                <a:effectLst/>
                <a:latin typeface="Ubuntu Mono" panose="020B0509030602030204" pitchFamily="49" charset="0"/>
                <a:ea typeface="+mn-ea"/>
                <a:cs typeface="+mn-cs"/>
              </a:rPr>
              <a:t>With Log Shipping:</a:t>
            </a:r>
            <a:br>
              <a:rPr lang="en-US" sz="1000" b="1" i="0" u="sng" strike="noStrike" kern="1200" dirty="0">
                <a:solidFill>
                  <a:schemeClr val="tx1"/>
                </a:solidFill>
                <a:effectLst/>
                <a:latin typeface="Ubuntu Mono" panose="020B0509030602030204" pitchFamily="49" charset="0"/>
                <a:ea typeface="+mn-ea"/>
                <a:cs typeface="+mn-cs"/>
              </a:rPr>
            </a:br>
            <a:endParaRPr lang="en-US" sz="1000" b="0" i="0" u="none" strike="noStrike" kern="1200" dirty="0">
              <a:solidFill>
                <a:schemeClr val="tx1"/>
              </a:solidFill>
              <a:effectLst/>
              <a:latin typeface="Ubuntu Mono" panose="020B0509030602030204" pitchFamily="49" charset="0"/>
              <a:ea typeface="+mn-ea"/>
              <a:cs typeface="+mn-cs"/>
            </a:endParaRPr>
          </a:p>
          <a:p>
            <a:pPr lvl="1"/>
            <a:r>
              <a:rPr lang="en-US" sz="1000" b="1" i="0" u="none" strike="noStrike" kern="1200" dirty="0">
                <a:solidFill>
                  <a:schemeClr val="tx1"/>
                </a:solidFill>
                <a:effectLst/>
                <a:latin typeface="Ubuntu Mono" panose="020B0509030602030204" pitchFamily="49" charset="0"/>
                <a:ea typeface="+mn-ea"/>
                <a:cs typeface="+mn-cs"/>
              </a:rPr>
              <a:t>Data Transfer:</a:t>
            </a:r>
            <a:r>
              <a:rPr lang="en-US" sz="1000" b="0" i="0" u="none" strike="noStrike" kern="1200" dirty="0">
                <a:solidFill>
                  <a:schemeClr val="tx1"/>
                </a:solidFill>
                <a:effectLst/>
                <a:latin typeface="Ubuntu Mono" panose="020B0509030602030204" pitchFamily="49" charset="0"/>
                <a:ea typeface="+mn-ea"/>
                <a:cs typeface="+mn-cs"/>
              </a:rPr>
              <a:t>    T-Logs are backed up and transferred to secondary server</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Transactional Consistency:</a:t>
            </a:r>
            <a:r>
              <a:rPr lang="en-US" sz="1000" b="0" i="0" u="none" strike="noStrike" kern="1200" dirty="0">
                <a:solidFill>
                  <a:schemeClr val="tx1"/>
                </a:solidFill>
                <a:effectLst/>
                <a:latin typeface="Ubuntu Mono" panose="020B0509030602030204" pitchFamily="49" charset="0"/>
                <a:ea typeface="+mn-ea"/>
                <a:cs typeface="+mn-cs"/>
              </a:rPr>
              <a:t>  All committed and un-committed are transferred</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Server Limitation:</a:t>
            </a:r>
            <a:r>
              <a:rPr lang="en-US" sz="1000" b="0" i="0" u="none" strike="noStrike" kern="1200" dirty="0">
                <a:solidFill>
                  <a:schemeClr val="tx1"/>
                </a:solidFill>
                <a:effectLst/>
                <a:latin typeface="Ubuntu Mono" panose="020B0509030602030204" pitchFamily="49" charset="0"/>
                <a:ea typeface="+mn-ea"/>
                <a:cs typeface="+mn-cs"/>
              </a:rPr>
              <a:t>   Can be applied to multiple stand-by servers</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Failover:   </a:t>
            </a:r>
            <a:r>
              <a:rPr lang="en-US" sz="1000" b="0" i="0" u="none" strike="noStrike" kern="1200" dirty="0">
                <a:solidFill>
                  <a:schemeClr val="tx1"/>
                </a:solidFill>
                <a:effectLst/>
                <a:latin typeface="Ubuntu Mono" panose="020B0509030602030204" pitchFamily="49" charset="0"/>
                <a:ea typeface="+mn-ea"/>
                <a:cs typeface="+mn-cs"/>
              </a:rPr>
              <a:t>Manual </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Failover Duration:  </a:t>
            </a:r>
            <a:r>
              <a:rPr lang="en-US" sz="1000" b="0" i="0" u="none" strike="noStrike" kern="1200" dirty="0">
                <a:solidFill>
                  <a:schemeClr val="tx1"/>
                </a:solidFill>
                <a:effectLst/>
                <a:latin typeface="Ubuntu Mono" panose="020B0509030602030204" pitchFamily="49" charset="0"/>
                <a:ea typeface="+mn-ea"/>
                <a:cs typeface="+mn-cs"/>
              </a:rPr>
              <a:t>Can take more than 30 mins</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Role Change:   </a:t>
            </a:r>
            <a:r>
              <a:rPr lang="en-US" sz="1000" b="0" i="0" u="none" strike="noStrike" kern="1200" dirty="0">
                <a:solidFill>
                  <a:schemeClr val="tx1"/>
                </a:solidFill>
                <a:effectLst/>
                <a:latin typeface="Ubuntu Mono" panose="020B0509030602030204" pitchFamily="49" charset="0"/>
                <a:ea typeface="+mn-ea"/>
                <a:cs typeface="+mn-cs"/>
              </a:rPr>
              <a:t>Role change is manual</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Client Re-direction:  </a:t>
            </a:r>
            <a:r>
              <a:rPr lang="en-US" sz="1000" b="0" i="0" u="none" strike="noStrike" kern="1200" dirty="0">
                <a:solidFill>
                  <a:schemeClr val="tx1"/>
                </a:solidFill>
                <a:effectLst/>
                <a:latin typeface="Ubuntu Mono" panose="020B0509030602030204" pitchFamily="49" charset="0"/>
                <a:ea typeface="+mn-ea"/>
                <a:cs typeface="+mn-cs"/>
              </a:rPr>
              <a:t>Manual changes required</a:t>
            </a:r>
          </a:p>
          <a:p>
            <a:pPr lvl="1"/>
            <a:endParaRPr lang="en-US" sz="1000" b="0" i="0" u="none" strike="noStrike" kern="1200" dirty="0">
              <a:solidFill>
                <a:schemeClr val="tx1"/>
              </a:solidFill>
              <a:effectLst/>
              <a:latin typeface="Ubuntu Mono" panose="020B0509030602030204" pitchFamily="49" charset="0"/>
              <a:ea typeface="+mn-ea"/>
              <a:cs typeface="+mn-cs"/>
            </a:endParaRPr>
          </a:p>
          <a:p>
            <a:pPr lvl="1"/>
            <a:r>
              <a:rPr lang="en-US" sz="1000" b="1" i="0" u="sng" strike="noStrike" kern="1200" dirty="0">
                <a:solidFill>
                  <a:schemeClr val="tx1"/>
                </a:solidFill>
                <a:effectLst/>
                <a:latin typeface="Ubuntu Mono" panose="020B0509030602030204" pitchFamily="49" charset="0"/>
                <a:ea typeface="+mn-ea"/>
                <a:cs typeface="+mn-cs"/>
              </a:rPr>
              <a:t>With Database Mirroring:</a:t>
            </a:r>
            <a:endParaRPr lang="en-US" sz="1000" b="0" i="0" u="none" strike="noStrike" kern="1200" dirty="0">
              <a:solidFill>
                <a:schemeClr val="tx1"/>
              </a:solidFill>
              <a:effectLst/>
              <a:latin typeface="Ubuntu Mono" panose="020B0509030602030204" pitchFamily="49" charset="0"/>
              <a:ea typeface="+mn-ea"/>
              <a:cs typeface="+mn-cs"/>
            </a:endParaRPr>
          </a:p>
          <a:p>
            <a:pPr lvl="1"/>
            <a:r>
              <a:rPr lang="en-US" sz="1000" b="1" i="0" u="none" strike="noStrike" kern="1200" dirty="0">
                <a:solidFill>
                  <a:schemeClr val="tx1"/>
                </a:solidFill>
                <a:effectLst/>
                <a:latin typeface="Ubuntu Mono" panose="020B0509030602030204" pitchFamily="49" charset="0"/>
                <a:ea typeface="+mn-ea"/>
                <a:cs typeface="+mn-cs"/>
              </a:rPr>
              <a:t>Data Transfer:</a:t>
            </a:r>
            <a:r>
              <a:rPr lang="en-US" sz="1000" b="0" i="0" u="none" strike="noStrike" kern="1200" dirty="0">
                <a:solidFill>
                  <a:schemeClr val="tx1"/>
                </a:solidFill>
                <a:effectLst/>
                <a:latin typeface="Ubuntu Mono" panose="020B0509030602030204" pitchFamily="49" charset="0"/>
                <a:ea typeface="+mn-ea"/>
                <a:cs typeface="+mn-cs"/>
              </a:rPr>
              <a:t>    Individual T-Log records are transferred using TCP endpoints</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Transactional Consistency:  </a:t>
            </a:r>
            <a:r>
              <a:rPr lang="en-US" sz="1000" b="0" i="0" u="none" strike="noStrike" kern="1200" dirty="0">
                <a:solidFill>
                  <a:schemeClr val="tx1"/>
                </a:solidFill>
                <a:effectLst/>
                <a:latin typeface="Ubuntu Mono" panose="020B0509030602030204" pitchFamily="49" charset="0"/>
                <a:ea typeface="+mn-ea"/>
                <a:cs typeface="+mn-cs"/>
              </a:rPr>
              <a:t>Only committed transactions are transferred</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Server Limitation:   </a:t>
            </a:r>
            <a:r>
              <a:rPr lang="en-US" sz="1000" b="0" i="0" u="none" strike="noStrike" kern="1200" dirty="0">
                <a:solidFill>
                  <a:schemeClr val="tx1"/>
                </a:solidFill>
                <a:effectLst/>
                <a:latin typeface="Ubuntu Mono" panose="020B0509030602030204" pitchFamily="49" charset="0"/>
                <a:ea typeface="+mn-ea"/>
                <a:cs typeface="+mn-cs"/>
              </a:rPr>
              <a:t>Can be applied to only one mirror server</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Failover:   </a:t>
            </a:r>
            <a:r>
              <a:rPr lang="en-US" sz="1000" b="0" i="0" u="none" strike="noStrike" kern="1200" dirty="0">
                <a:solidFill>
                  <a:schemeClr val="tx1"/>
                </a:solidFill>
                <a:effectLst/>
                <a:latin typeface="Ubuntu Mono" panose="020B0509030602030204" pitchFamily="49" charset="0"/>
                <a:ea typeface="+mn-ea"/>
                <a:cs typeface="+mn-cs"/>
              </a:rPr>
              <a:t>Automatic</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Failover Duration:  </a:t>
            </a:r>
            <a:r>
              <a:rPr lang="en-US" sz="1000" b="0" i="0" u="none" strike="noStrike" kern="1200" dirty="0">
                <a:solidFill>
                  <a:schemeClr val="tx1"/>
                </a:solidFill>
                <a:effectLst/>
                <a:latin typeface="Ubuntu Mono" panose="020B0509030602030204" pitchFamily="49" charset="0"/>
                <a:ea typeface="+mn-ea"/>
                <a:cs typeface="+mn-cs"/>
              </a:rPr>
              <a:t>Failover is fast, sometimes &lt; 3 seconds but not more than 10 seconds</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Role Change:</a:t>
            </a:r>
            <a:r>
              <a:rPr lang="en-US" sz="1000" b="0" i="0" u="none" strike="noStrike" kern="1200" dirty="0">
                <a:solidFill>
                  <a:schemeClr val="tx1"/>
                </a:solidFill>
                <a:effectLst/>
                <a:latin typeface="Ubuntu Mono" panose="020B0509030602030204" pitchFamily="49" charset="0"/>
                <a:ea typeface="+mn-ea"/>
                <a:cs typeface="+mn-cs"/>
              </a:rPr>
              <a:t>   Role change is fully automatic</a:t>
            </a:r>
            <a:br>
              <a:rPr lang="en-US" sz="1000" b="0" i="0" u="none" strike="noStrike" kern="1200" dirty="0">
                <a:solidFill>
                  <a:schemeClr val="tx1"/>
                </a:solidFill>
                <a:effectLst/>
                <a:latin typeface="Ubuntu Mono" panose="020B0509030602030204" pitchFamily="49" charset="0"/>
                <a:ea typeface="+mn-ea"/>
                <a:cs typeface="+mn-cs"/>
              </a:rPr>
            </a:br>
            <a:r>
              <a:rPr lang="en-US" sz="1000" b="1" i="0" u="none" strike="noStrike" kern="1200" dirty="0">
                <a:solidFill>
                  <a:schemeClr val="tx1"/>
                </a:solidFill>
                <a:effectLst/>
                <a:latin typeface="Ubuntu Mono" panose="020B0509030602030204" pitchFamily="49" charset="0"/>
                <a:ea typeface="+mn-ea"/>
                <a:cs typeface="+mn-cs"/>
              </a:rPr>
              <a:t>Client Re-direction:  </a:t>
            </a:r>
            <a:r>
              <a:rPr lang="en-US" sz="1000" b="0" i="0" u="none" strike="noStrike" kern="1200" dirty="0">
                <a:solidFill>
                  <a:schemeClr val="tx1"/>
                </a:solidFill>
                <a:effectLst/>
                <a:latin typeface="Ubuntu Mono" panose="020B0509030602030204" pitchFamily="49" charset="0"/>
                <a:ea typeface="+mn-ea"/>
                <a:cs typeface="+mn-cs"/>
              </a:rPr>
              <a:t>Fully automatic as it uses .NET 2.0</a:t>
            </a:r>
            <a:endParaRPr lang="en-US" sz="1200" b="0" i="0" u="none" strike="noStrike" kern="1200" dirty="0">
              <a:solidFill>
                <a:schemeClr val="tx1"/>
              </a:solidFill>
              <a:effectLst/>
              <a:latin typeface="Ubuntu Mono" panose="020B0509030602030204" pitchFamily="49" charset="0"/>
              <a:ea typeface="+mn-ea"/>
              <a:cs typeface="+mn-cs"/>
            </a:endParaRPr>
          </a:p>
          <a:p>
            <a:pPr lvl="1"/>
            <a:endParaRPr lang="en-US" sz="1000" b="0" dirty="0"/>
          </a:p>
          <a:p>
            <a:pPr lvl="0"/>
            <a:r>
              <a:rPr lang="en-US" sz="1000" b="0" dirty="0"/>
              <a:t>Source http://bit.ly/1XEhFJJ </a:t>
            </a:r>
            <a:endParaRPr lang="en-US" sz="1000" dirty="0"/>
          </a:p>
          <a:p>
            <a:endParaRPr lang="en-US" sz="1000"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a:t>
            </a:fld>
            <a:endParaRPr lang="de-DE"/>
          </a:p>
        </p:txBody>
      </p:sp>
    </p:spTree>
    <p:extLst>
      <p:ext uri="{BB962C8B-B14F-4D97-AF65-F5344CB8AC3E}">
        <p14:creationId xmlns:p14="http://schemas.microsoft.com/office/powerpoint/2010/main" val="2092275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742">
              <a:lnSpc>
                <a:spcPct val="90000"/>
              </a:lnSpc>
              <a:spcBef>
                <a:spcPts val="300"/>
              </a:spcBef>
              <a:defRPr sz="1800"/>
            </a:pPr>
            <a:r>
              <a:rPr lang="en-US" sz="1200" dirty="0">
                <a:latin typeface="Ubuntu Mono" panose="020B0509030602030204" pitchFamily="49" charset="0"/>
                <a:ea typeface="Segoe UI Light"/>
                <a:cs typeface="Segoe UI Light"/>
                <a:sym typeface="Segoe UI Light"/>
              </a:rPr>
              <a:t>Even speeding up the video still takes awhile to migrate just</a:t>
            </a:r>
            <a:r>
              <a:rPr lang="en-US" sz="1200" baseline="0" dirty="0">
                <a:latin typeface="Ubuntu Mono" panose="020B0509030602030204" pitchFamily="49" charset="0"/>
                <a:ea typeface="Segoe UI Light"/>
                <a:cs typeface="Segoe UI Light"/>
                <a:sym typeface="Segoe UI Light"/>
              </a:rPr>
              <a:t> a few small databases</a:t>
            </a:r>
            <a:r>
              <a:rPr lang="en-US" sz="1200" dirty="0">
                <a:latin typeface="Ubuntu Mono" panose="020B0509030602030204" pitchFamily="49" charset="0"/>
                <a:ea typeface="Segoe UI Light"/>
                <a:cs typeface="Segoe UI Light"/>
                <a:sym typeface="Segoe UI Light"/>
              </a:rPr>
              <a:t>. The mistake I</a:t>
            </a:r>
            <a:r>
              <a:rPr lang="en-US" sz="1200" baseline="0" dirty="0">
                <a:latin typeface="Ubuntu Mono" panose="020B0509030602030204" pitchFamily="49" charset="0"/>
                <a:ea typeface="Segoe UI Light"/>
                <a:cs typeface="Segoe UI Light"/>
                <a:sym typeface="Segoe UI Light"/>
              </a:rPr>
              <a:t> made while filming this was genuine, too.</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a:t>
            </a:fld>
            <a:endParaRPr lang="de-DE"/>
          </a:p>
        </p:txBody>
      </p:sp>
    </p:spTree>
    <p:extLst>
      <p:ext uri="{BB962C8B-B14F-4D97-AF65-F5344CB8AC3E}">
        <p14:creationId xmlns:p14="http://schemas.microsoft.com/office/powerpoint/2010/main" val="28418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Ubuntu Mono" panose="020B0509030602030204" pitchFamily="49" charset="0"/>
                <a:ea typeface="Segoe UI Light"/>
                <a:cs typeface="Segoe UI Light"/>
                <a:sym typeface="Segoe UI Light"/>
              </a:rPr>
              <a:t>Microsoft provided the </a:t>
            </a:r>
            <a:r>
              <a:rPr lang="en-US" sz="1200" b="1" kern="1200" dirty="0">
                <a:solidFill>
                  <a:schemeClr val="tx1"/>
                </a:solidFill>
                <a:effectLst/>
                <a:latin typeface="Ubuntu Mono" panose="020B0509030602030204" pitchFamily="49" charset="0"/>
                <a:ea typeface="Segoe UI Light"/>
                <a:cs typeface="Segoe UI Light"/>
                <a:sym typeface="Segoe UI Light"/>
              </a:rPr>
              <a:t>Transfer Logins Task within SSIS</a:t>
            </a:r>
            <a:r>
              <a:rPr lang="en-US" sz="1200" kern="1200" dirty="0">
                <a:solidFill>
                  <a:schemeClr val="tx1"/>
                </a:solidFill>
                <a:effectLst/>
                <a:latin typeface="Ubuntu Mono" panose="020B0509030602030204" pitchFamily="49" charset="0"/>
                <a:ea typeface="Segoe UI Light"/>
                <a:cs typeface="Segoe UI Light"/>
                <a:sym typeface="Segoe UI Light"/>
              </a:rPr>
              <a:t>, which is based on SMO</a:t>
            </a:r>
            <a:r>
              <a:rPr lang="en-US" sz="1200" kern="1200" baseline="0" dirty="0">
                <a:solidFill>
                  <a:schemeClr val="tx1"/>
                </a:solidFill>
                <a:effectLst/>
                <a:latin typeface="Ubuntu Mono" panose="020B0509030602030204" pitchFamily="49" charset="0"/>
                <a:ea typeface="Segoe UI Light"/>
                <a:cs typeface="Segoe UI Light"/>
                <a:sym typeface="Segoe UI Light"/>
              </a:rPr>
              <a:t> </a:t>
            </a:r>
            <a:r>
              <a:rPr lang="en-US" sz="1200" kern="1200" dirty="0">
                <a:solidFill>
                  <a:schemeClr val="tx1"/>
                </a:solidFill>
                <a:effectLst/>
                <a:latin typeface="Ubuntu Mono" panose="020B0509030602030204" pitchFamily="49" charset="0"/>
                <a:ea typeface="Segoe UI Light"/>
                <a:cs typeface="Segoe UI Light"/>
                <a:sym typeface="Segoe UI Light"/>
              </a:rPr>
              <a:t>This method is extremely painful. It changes the passwords, disables the account, and doesn't transfer server roles of server permission sets. But! It does maintain the login SID. </a:t>
            </a:r>
          </a:p>
          <a:p>
            <a:r>
              <a:rPr lang="en-US" sz="1200" kern="1200" dirty="0">
                <a:solidFill>
                  <a:schemeClr val="tx1"/>
                </a:solidFill>
                <a:effectLst/>
                <a:latin typeface="Ubuntu Mono" panose="020B0509030602030204" pitchFamily="49" charset="0"/>
                <a:ea typeface="Segoe UI Light"/>
                <a:cs typeface="Segoe UI Light"/>
                <a:sym typeface="Segoe UI Light"/>
              </a:rPr>
              <a:t> </a:t>
            </a:r>
          </a:p>
          <a:p>
            <a:r>
              <a:rPr lang="en-US" sz="1200" b="1" kern="1200" dirty="0">
                <a:solidFill>
                  <a:schemeClr val="tx1"/>
                </a:solidFill>
                <a:effectLst/>
                <a:latin typeface="Ubuntu Mono" panose="020B0509030602030204" pitchFamily="49" charset="0"/>
                <a:ea typeface="Segoe UI Light"/>
                <a:cs typeface="Segoe UI Light"/>
                <a:sym typeface="Segoe UI Light"/>
              </a:rPr>
              <a:t>Then there's </a:t>
            </a:r>
            <a:r>
              <a:rPr lang="en-US" sz="1200" b="1" kern="1200" dirty="0" err="1">
                <a:solidFill>
                  <a:schemeClr val="tx1"/>
                </a:solidFill>
                <a:effectLst/>
                <a:latin typeface="Ubuntu Mono" panose="020B0509030602030204" pitchFamily="49" charset="0"/>
                <a:ea typeface="Segoe UI Light"/>
                <a:cs typeface="Segoe UI Light"/>
                <a:sym typeface="Segoe UI Light"/>
              </a:rPr>
              <a:t>sp_help_revlogin</a:t>
            </a:r>
            <a:r>
              <a:rPr lang="en-US" sz="1200" b="1" kern="1200" dirty="0">
                <a:solidFill>
                  <a:schemeClr val="tx1"/>
                </a:solidFill>
                <a:effectLst/>
                <a:latin typeface="Ubuntu Mono" panose="020B0509030602030204" pitchFamily="49" charset="0"/>
                <a:ea typeface="Segoe UI Light"/>
                <a:cs typeface="Segoe UI Light"/>
                <a:sym typeface="Segoe UI Light"/>
              </a:rPr>
              <a:t>  which you're probably familiar with</a:t>
            </a:r>
            <a:endParaRPr lang="en-US" sz="1200" kern="1200" dirty="0">
              <a:solidFill>
                <a:schemeClr val="tx1"/>
              </a:solidFill>
              <a:effectLst/>
              <a:latin typeface="Ubuntu Mono" panose="020B0509030602030204" pitchFamily="49" charset="0"/>
              <a:ea typeface="Segoe UI Light"/>
              <a:cs typeface="Segoe UI Light"/>
              <a:sym typeface="Segoe UI Light"/>
            </a:endParaRPr>
          </a:p>
          <a:p>
            <a:r>
              <a:rPr lang="en-US" sz="1200" kern="1200" dirty="0">
                <a:solidFill>
                  <a:schemeClr val="tx1"/>
                </a:solidFill>
                <a:effectLst/>
                <a:latin typeface="Ubuntu Mono" panose="020B0509030602030204" pitchFamily="49" charset="0"/>
                <a:ea typeface="Segoe UI Light"/>
                <a:cs typeface="Segoe UI Light"/>
                <a:sym typeface="Segoe UI Light"/>
              </a:rPr>
              <a:t>I once considered this stored procedure from Microsoft a god-send because it maintains the SIDS, migrates the password, and doesn't disable the account, however it also doesn't transfer server roles or server permission sets, and in my experience, most DBA's actually use this script as a starting point, and then build additional functionality on top of it. </a:t>
            </a:r>
          </a:p>
          <a:p>
            <a:r>
              <a:rPr lang="en-US" sz="1200" kern="1200" dirty="0">
                <a:solidFill>
                  <a:schemeClr val="tx1"/>
                </a:solidFill>
                <a:effectLst/>
                <a:latin typeface="Ubuntu Mono" panose="020B0509030602030204" pitchFamily="49" charset="0"/>
                <a:ea typeface="Segoe UI Light"/>
                <a:cs typeface="Segoe UI Light"/>
                <a:sym typeface="Segoe UI Light"/>
              </a:rPr>
              <a:t> </a:t>
            </a:r>
          </a:p>
          <a:p>
            <a:r>
              <a:rPr lang="en-US" sz="1200" kern="1200" dirty="0">
                <a:solidFill>
                  <a:schemeClr val="tx1"/>
                </a:solidFill>
                <a:effectLst/>
                <a:latin typeface="Ubuntu Mono" panose="020B0509030602030204" pitchFamily="49" charset="0"/>
                <a:ea typeface="Segoe UI Light"/>
                <a:cs typeface="Segoe UI Light"/>
                <a:sym typeface="Segoe UI Light"/>
              </a:rPr>
              <a:t>Even then, it's still a manual process that doesn't scale well, especially when you are migrating logins for several servers, or want to migrate the logins on an ongoing basis.</a:t>
            </a:r>
            <a:br>
              <a:rPr lang="en-US" sz="1200" kern="1200" dirty="0">
                <a:solidFill>
                  <a:schemeClr val="tx1"/>
                </a:solidFill>
                <a:effectLst/>
                <a:latin typeface="Ubuntu Mono" panose="020B0509030602030204" pitchFamily="49" charset="0"/>
                <a:ea typeface="Segoe UI Light"/>
                <a:cs typeface="Segoe UI Light"/>
                <a:sym typeface="Segoe UI Light"/>
              </a:rPr>
            </a:br>
            <a:r>
              <a:rPr lang="en-US" sz="1200" kern="1200" dirty="0">
                <a:solidFill>
                  <a:schemeClr val="tx1"/>
                </a:solidFill>
                <a:effectLst/>
                <a:latin typeface="Ubuntu Mono" panose="020B0509030602030204" pitchFamily="49" charset="0"/>
                <a:ea typeface="Segoe UI Light"/>
                <a:cs typeface="Segoe UI Light"/>
                <a:sym typeface="Segoe UI Light"/>
              </a:rPr>
              <a:t>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9</a:t>
            </a:fld>
            <a:endParaRPr lang="de-DE"/>
          </a:p>
        </p:txBody>
      </p:sp>
    </p:spTree>
    <p:extLst>
      <p:ext uri="{BB962C8B-B14F-4D97-AF65-F5344CB8AC3E}">
        <p14:creationId xmlns:p14="http://schemas.microsoft.com/office/powerpoint/2010/main" val="3334836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Sta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412776"/>
            <a:ext cx="7772400" cy="930027"/>
          </a:xfrm>
          <a:prstGeom prst="rect">
            <a:avLst/>
          </a:prstGeom>
        </p:spPr>
        <p:txBody>
          <a:bodyPr anchor="ctr"/>
          <a:lstStyle>
            <a:lvl1pPr algn="ctr">
              <a:defRPr sz="4400" b="1" cap="none" baseline="0">
                <a:solidFill>
                  <a:schemeClr val="bg1"/>
                </a:solidFill>
                <a:effectLst>
                  <a:outerShdw blurRad="38100" dist="50800" dir="5400000" algn="t" rotWithShape="0">
                    <a:prstClr val="black">
                      <a:alpha val="40000"/>
                    </a:prstClr>
                  </a:outerShdw>
                </a:effectLst>
                <a:latin typeface="Ubuntu Mono" panose="020B0509030602030204" pitchFamily="49" charset="0"/>
                <a:ea typeface="Roboto Black" panose="02000000000000000000" pitchFamily="2" charset="0"/>
              </a:defRPr>
            </a:lvl1pPr>
          </a:lstStyle>
          <a:p>
            <a:r>
              <a:rPr lang="de-DE" dirty="0" err="1"/>
              <a:t>Presentation</a:t>
            </a:r>
            <a:r>
              <a:rPr lang="de-DE" dirty="0"/>
              <a:t> Title</a:t>
            </a:r>
          </a:p>
        </p:txBody>
      </p:sp>
      <p:sp>
        <p:nvSpPr>
          <p:cNvPr id="3" name="Textplatzhalter 2"/>
          <p:cNvSpPr>
            <a:spLocks noGrp="1"/>
          </p:cNvSpPr>
          <p:nvPr>
            <p:ph type="body" idx="1" hasCustomPrompt="1"/>
          </p:nvPr>
        </p:nvSpPr>
        <p:spPr>
          <a:xfrm>
            <a:off x="674440" y="6093296"/>
            <a:ext cx="4617640" cy="564083"/>
          </a:xfrm>
        </p:spPr>
        <p:txBody>
          <a:bodyPr anchor="t"/>
          <a:lstStyle>
            <a:lvl1pPr marL="0" indent="0" algn="l">
              <a:buNone/>
              <a:defRPr sz="2000" i="1">
                <a:effectLst>
                  <a:outerShdw blurRad="50800" dist="38100" dir="2700000" algn="tl" rotWithShape="0">
                    <a:prstClr val="black">
                      <a:alpha val="40000"/>
                    </a:prstClr>
                  </a:outerShdw>
                </a:effectLst>
                <a:latin typeface="Ubuntu Mono" panose="020B0509030602030204" pitchFamily="49" charset="0"/>
                <a:ea typeface="Roboto Condensed" panose="02000000000000000000" pitchFamily="2"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err="1"/>
              <a:t>Presenter</a:t>
            </a:r>
            <a:r>
              <a:rPr lang="de-DE" dirty="0"/>
              <a:t> Name</a:t>
            </a:r>
          </a:p>
        </p:txBody>
      </p:sp>
      <p:sp>
        <p:nvSpPr>
          <p:cNvPr id="7" name="Textplatzhalter 6"/>
          <p:cNvSpPr>
            <a:spLocks noGrp="1"/>
          </p:cNvSpPr>
          <p:nvPr>
            <p:ph type="body" sz="quarter" idx="10" hasCustomPrompt="1"/>
          </p:nvPr>
        </p:nvSpPr>
        <p:spPr>
          <a:xfrm>
            <a:off x="684213" y="2781300"/>
            <a:ext cx="7772400" cy="935038"/>
          </a:xfrm>
        </p:spPr>
        <p:txBody>
          <a:bodyPr/>
          <a:lstStyle>
            <a:lvl1pPr marL="0" indent="0" algn="ctr">
              <a:buNone/>
              <a:defRPr baseline="0"/>
            </a:lvl1pPr>
          </a:lstStyle>
          <a:p>
            <a:pPr lvl="0"/>
            <a:r>
              <a:rPr lang="de-DE" dirty="0" err="1"/>
              <a:t>Presentation</a:t>
            </a:r>
            <a:r>
              <a:rPr lang="de-DE" dirty="0"/>
              <a:t> </a:t>
            </a:r>
            <a:r>
              <a:rPr lang="de-DE" dirty="0" err="1"/>
              <a:t>Subtitle</a:t>
            </a:r>
            <a:endParaRPr lang="de-DE" dirty="0"/>
          </a:p>
        </p:txBody>
      </p:sp>
    </p:spTree>
    <p:extLst>
      <p:ext uri="{BB962C8B-B14F-4D97-AF65-F5344CB8AC3E}">
        <p14:creationId xmlns:p14="http://schemas.microsoft.com/office/powerpoint/2010/main" val="19456652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Zwischentitel">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rgbClr val="FFC000"/>
          </a:solidFill>
          <a:effectLst>
            <a:outerShdw blurRad="50800" dist="38100" dir="2700000" algn="tl" rotWithShape="0">
              <a:prstClr val="black">
                <a:alpha val="40000"/>
              </a:prstClr>
            </a:outerShdw>
          </a:effectLst>
        </p:spPr>
        <p:txBody>
          <a:bodyPr anchor="ctr"/>
          <a:lstStyle>
            <a:lvl1pPr algn="ctr">
              <a:defRPr sz="3600" b="1" cap="none" baseline="0">
                <a:solidFill>
                  <a:schemeClr val="bg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nchor="t"/>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spTree>
    <p:extLst>
      <p:ext uri="{BB962C8B-B14F-4D97-AF65-F5344CB8AC3E}">
        <p14:creationId xmlns:p14="http://schemas.microsoft.com/office/powerpoint/2010/main" val="3626368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chemeClr val="bg1"/>
          </a:solidFill>
          <a:ln w="76200">
            <a:noFill/>
          </a:ln>
          <a:effectLst>
            <a:outerShdw blurRad="228600" dist="101600" dir="2700000" sx="103000" sy="103000" algn="tl" rotWithShape="0">
              <a:prstClr val="black">
                <a:alpha val="40000"/>
              </a:prstClr>
            </a:outerShdw>
          </a:effectLst>
        </p:spPr>
        <p:txBody>
          <a:bodyPr anchor="ctr"/>
          <a:lstStyle>
            <a:lvl1pPr algn="ctr">
              <a:defRPr sz="4000" b="1" cap="none" baseline="0">
                <a:solidFill>
                  <a:schemeClr val="tx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 bearbeiten</a:t>
            </a:r>
          </a:p>
        </p:txBody>
      </p:sp>
    </p:spTree>
    <p:extLst>
      <p:ext uri="{BB962C8B-B14F-4D97-AF65-F5344CB8AC3E}">
        <p14:creationId xmlns:p14="http://schemas.microsoft.com/office/powerpoint/2010/main" val="2057767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sole Standard">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916832"/>
            <a:ext cx="8640960" cy="4392488"/>
          </a:xfrm>
        </p:spPr>
        <p:txBody>
          <a:bodyPr/>
          <a:lstStyle>
            <a:lvl1pPr>
              <a:tabLst>
                <a:tab pos="355600" algn="l"/>
                <a:tab pos="723900" algn="l"/>
                <a:tab pos="1168400" algn="l"/>
                <a:tab pos="1612900" algn="l"/>
                <a:tab pos="2057400" algn="l"/>
              </a:tabLst>
              <a:defRPr sz="2800">
                <a:effectLst>
                  <a:outerShdw blurRad="50800" dist="38100" dir="2700000" algn="tl" rotWithShape="0">
                    <a:prstClr val="black">
                      <a:alpha val="40000"/>
                    </a:prstClr>
                  </a:outerShdw>
                </a:effectLst>
              </a:defRPr>
            </a:lvl1pPr>
            <a:lvl2pPr marL="742950" indent="-285750" defTabSz="444500">
              <a:buFont typeface="Arial" pitchFamily="34" charset="0"/>
              <a:buChar char="•"/>
              <a:tabLst>
                <a:tab pos="355600" algn="l"/>
                <a:tab pos="762000" algn="l"/>
                <a:tab pos="1168400" algn="l"/>
                <a:tab pos="1612900" algn="l"/>
                <a:tab pos="2057400" algn="l"/>
              </a:tabLst>
              <a:defRPr sz="2400">
                <a:effectLst>
                  <a:outerShdw blurRad="50800" dist="38100" dir="2700000" algn="tl" rotWithShape="0">
                    <a:prstClr val="black">
                      <a:alpha val="40000"/>
                    </a:prstClr>
                  </a:outerShdw>
                </a:effectLst>
              </a:defRPr>
            </a:lvl2pPr>
            <a:lvl3pPr marL="11430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3pPr>
            <a:lvl4pPr marL="16002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4pPr>
            <a:lvl5pPr marL="20574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458965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44008"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2566784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Row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916832"/>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251520" y="4149080"/>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807731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sole Code">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3943203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werShell Code">
    <p:spTree>
      <p:nvGrpSpPr>
        <p:cNvPr id="1" name=""/>
        <p:cNvGrpSpPr/>
        <p:nvPr/>
      </p:nvGrpSpPr>
      <p:grpSpPr>
        <a:xfrm>
          <a:off x="0" y="0"/>
          <a:ext cx="0" cy="0"/>
          <a:chOff x="0" y="0"/>
          <a:chExt cx="0" cy="0"/>
        </a:xfrm>
      </p:grpSpPr>
      <p:sp>
        <p:nvSpPr>
          <p:cNvPr id="7" name="Text Placeholder 2"/>
          <p:cNvSpPr>
            <a:spLocks noGrp="1"/>
          </p:cNvSpPr>
          <p:nvPr>
            <p:ph idx="1"/>
          </p:nvPr>
        </p:nvSpPr>
        <p:spPr>
          <a:xfrm>
            <a:off x="0" y="908720"/>
            <a:ext cx="889248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359453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1700808"/>
            <a:ext cx="8229600" cy="2088232"/>
          </a:xfrm>
          <a:prstGeom prst="rect">
            <a:avLst/>
          </a:prstGeom>
        </p:spPr>
        <p:txBody>
          <a:bodyPr/>
          <a:lstStyle>
            <a:lvl1pPr>
              <a:defRPr sz="12000" b="1">
                <a:solidFill>
                  <a:srgbClr val="011F51"/>
                </a:solidFill>
                <a:effectLst>
                  <a:outerShdw blurRad="127000" dist="76200" dir="2700000" sx="104000" sy="104000" algn="tl" rotWithShape="0">
                    <a:prstClr val="black">
                      <a:alpha val="40000"/>
                    </a:prstClr>
                  </a:outerShdw>
                </a:effectLst>
                <a:latin typeface="Ubuntu Mono" panose="020B0509030602030204" pitchFamily="49" charset="0"/>
              </a:defRPr>
            </a:lvl1pPr>
          </a:lstStyle>
          <a:p>
            <a:r>
              <a:rPr lang="en-US" dirty="0"/>
              <a:t>Demo</a:t>
            </a:r>
            <a:endParaRPr lang="de-DE" dirty="0"/>
          </a:p>
        </p:txBody>
      </p:sp>
      <p:sp>
        <p:nvSpPr>
          <p:cNvPr id="4" name="Textplatzhalter 3"/>
          <p:cNvSpPr>
            <a:spLocks noGrp="1"/>
          </p:cNvSpPr>
          <p:nvPr>
            <p:ph type="body" sz="quarter" idx="10" hasCustomPrompt="1"/>
          </p:nvPr>
        </p:nvSpPr>
        <p:spPr>
          <a:xfrm>
            <a:off x="323850" y="4221087"/>
            <a:ext cx="8208963" cy="2160241"/>
          </a:xfrm>
        </p:spPr>
        <p:txBody>
          <a:bodyPr/>
          <a:lstStyle>
            <a:lvl1pPr algn="ctr">
              <a:defRPr baseline="0">
                <a:solidFill>
                  <a:srgbClr val="17175D"/>
                </a:solidFill>
              </a:defRPr>
            </a:lvl1pPr>
          </a:lstStyle>
          <a:p>
            <a:pPr lvl="0"/>
            <a:r>
              <a:rPr lang="en-US" dirty="0"/>
              <a:t>Description of demo</a:t>
            </a:r>
            <a:endParaRPr lang="de-DE" dirty="0"/>
          </a:p>
        </p:txBody>
      </p:sp>
    </p:spTree>
    <p:extLst>
      <p:ext uri="{BB962C8B-B14F-4D97-AF65-F5344CB8AC3E}">
        <p14:creationId xmlns:p14="http://schemas.microsoft.com/office/powerpoint/2010/main" val="256960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7000">
              <a:srgbClr val="23238D"/>
            </a:gs>
            <a:gs pos="100000">
              <a:srgbClr val="011F51"/>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2" name="Rechteck 21"/>
          <p:cNvSpPr/>
          <p:nvPr userDrawn="1"/>
        </p:nvSpPr>
        <p:spPr bwMode="auto">
          <a:xfrm>
            <a:off x="0" y="6000750"/>
            <a:ext cx="9144000" cy="857250"/>
          </a:xfrm>
          <a:prstGeom prst="rect">
            <a:avLst/>
          </a:prstGeom>
          <a:noFill/>
          <a:ln w="9525" cap="flat" cmpd="sng" algn="ctr">
            <a:noFill/>
            <a:prstDash val="solid"/>
            <a:round/>
            <a:headEnd type="none" w="med" len="med"/>
            <a:tailEnd type="none" w="med" len="med"/>
          </a:ln>
          <a:effectLst/>
        </p:spPr>
        <p:txBody>
          <a:bodyPr/>
          <a:lstStyle/>
          <a:p>
            <a:pPr>
              <a:defRPr/>
            </a:pPr>
            <a:endParaRPr lang="de-DE" dirty="0">
              <a:latin typeface="Ubuntu Mono" panose="020B0509030602030204" pitchFamily="49" charset="0"/>
            </a:endParaRPr>
          </a:p>
        </p:txBody>
      </p:sp>
      <p:sp>
        <p:nvSpPr>
          <p:cNvPr id="126980" name="Text Box 4"/>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sp>
        <p:nvSpPr>
          <p:cNvPr id="126983" name="Rectangle 7"/>
          <p:cNvSpPr>
            <a:spLocks noChangeArrowheads="1"/>
          </p:cNvSpPr>
          <p:nvPr/>
        </p:nvSpPr>
        <p:spPr bwMode="auto">
          <a:xfrm>
            <a:off x="533400" y="76200"/>
            <a:ext cx="1905000" cy="457200"/>
          </a:xfrm>
          <a:prstGeom prst="rect">
            <a:avLst/>
          </a:prstGeom>
          <a:noFill/>
          <a:ln w="9525">
            <a:noFill/>
            <a:miter lim="800000"/>
            <a:headEnd/>
            <a:tailEnd/>
          </a:ln>
          <a:effectLst/>
        </p:spPr>
        <p:txBody>
          <a:bodyPr/>
          <a:lstStyle/>
          <a:p>
            <a:pPr eaLnBrk="0" hangingPunct="0">
              <a:defRPr/>
            </a:pPr>
            <a:endParaRPr lang="de-DE" sz="1200" i="1" dirty="0">
              <a:solidFill>
                <a:schemeClr val="tx1"/>
              </a:solidFill>
              <a:effectLst/>
              <a:latin typeface="Ubuntu Mono" panose="020B0509030602030204" pitchFamily="49" charset="0"/>
            </a:endParaRPr>
          </a:p>
        </p:txBody>
      </p:sp>
      <p:sp>
        <p:nvSpPr>
          <p:cNvPr id="2055" name="Rectangle 10"/>
          <p:cNvSpPr>
            <a:spLocks noGrp="1" noChangeArrowheads="1"/>
          </p:cNvSpPr>
          <p:nvPr>
            <p:ph type="body" idx="1"/>
          </p:nvPr>
        </p:nvSpPr>
        <p:spPr bwMode="auto">
          <a:xfrm>
            <a:off x="220663" y="1268760"/>
            <a:ext cx="8694737" cy="44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Klicken Sie, um die Formate des Vorlagentextes zu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6989" name="Text Box 13"/>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pic>
        <p:nvPicPr>
          <p:cNvPr id="6" name="Grafik 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76940" y="6035434"/>
            <a:ext cx="3459487" cy="691897"/>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4" r:id="rId2"/>
    <p:sldLayoutId id="2147483807" r:id="rId3"/>
    <p:sldLayoutId id="2147483803" r:id="rId4"/>
    <p:sldLayoutId id="2147483801" r:id="rId5"/>
    <p:sldLayoutId id="2147483808" r:id="rId6"/>
    <p:sldLayoutId id="2147483799" r:id="rId7"/>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Tahoma" pitchFamily="34" charset="0"/>
        </a:defRPr>
      </a:lvl2pPr>
      <a:lvl3pPr algn="ctr" rtl="0" eaLnBrk="0" fontAlgn="base" hangingPunct="0">
        <a:spcBef>
          <a:spcPct val="0"/>
        </a:spcBef>
        <a:spcAft>
          <a:spcPct val="0"/>
        </a:spcAft>
        <a:defRPr sz="2800">
          <a:solidFill>
            <a:schemeClr val="tx2"/>
          </a:solidFill>
          <a:latin typeface="Tahoma" pitchFamily="34" charset="0"/>
        </a:defRPr>
      </a:lvl3pPr>
      <a:lvl4pPr algn="ctr" rtl="0" eaLnBrk="0" fontAlgn="base" hangingPunct="0">
        <a:spcBef>
          <a:spcPct val="0"/>
        </a:spcBef>
        <a:spcAft>
          <a:spcPct val="0"/>
        </a:spcAft>
        <a:defRPr sz="2800">
          <a:solidFill>
            <a:schemeClr val="tx2"/>
          </a:solidFill>
          <a:latin typeface="Tahoma" pitchFamily="34" charset="0"/>
        </a:defRPr>
      </a:lvl4pPr>
      <a:lvl5pPr algn="ctr" rtl="0" eaLnBrk="0" fontAlgn="base" hangingPunct="0">
        <a:spcBef>
          <a:spcPct val="0"/>
        </a:spcBef>
        <a:spcAft>
          <a:spcPct val="0"/>
        </a:spcAft>
        <a:defRPr sz="2800">
          <a:solidFill>
            <a:schemeClr val="tx2"/>
          </a:solidFill>
          <a:latin typeface="Tahoma" pitchFamily="34" charset="0"/>
        </a:defRPr>
      </a:lvl5pPr>
      <a:lvl6pPr marL="457200" algn="ctr" rtl="0" eaLnBrk="1" fontAlgn="base" hangingPunct="1">
        <a:spcBef>
          <a:spcPct val="0"/>
        </a:spcBef>
        <a:spcAft>
          <a:spcPct val="0"/>
        </a:spcAft>
        <a:defRPr sz="2800">
          <a:solidFill>
            <a:schemeClr val="tx2"/>
          </a:solidFill>
          <a:latin typeface="Tahoma" pitchFamily="34" charset="0"/>
        </a:defRPr>
      </a:lvl6pPr>
      <a:lvl7pPr marL="914400" algn="ctr" rtl="0" eaLnBrk="1" fontAlgn="base" hangingPunct="1">
        <a:spcBef>
          <a:spcPct val="0"/>
        </a:spcBef>
        <a:spcAft>
          <a:spcPct val="0"/>
        </a:spcAft>
        <a:defRPr sz="2800">
          <a:solidFill>
            <a:schemeClr val="tx2"/>
          </a:solidFill>
          <a:latin typeface="Tahoma" pitchFamily="34" charset="0"/>
        </a:defRPr>
      </a:lvl7pPr>
      <a:lvl8pPr marL="1371600" algn="ctr" rtl="0" eaLnBrk="1" fontAlgn="base" hangingPunct="1">
        <a:spcBef>
          <a:spcPct val="0"/>
        </a:spcBef>
        <a:spcAft>
          <a:spcPct val="0"/>
        </a:spcAft>
        <a:defRPr sz="2800">
          <a:solidFill>
            <a:schemeClr val="tx2"/>
          </a:solidFill>
          <a:latin typeface="Tahoma" pitchFamily="34" charset="0"/>
        </a:defRPr>
      </a:lvl8pPr>
      <a:lvl9pPr marL="1828800" algn="ctr" rtl="0" eaLnBrk="1" fontAlgn="base" hangingPunct="1">
        <a:spcBef>
          <a:spcPct val="0"/>
        </a:spcBef>
        <a:spcAft>
          <a:spcPct val="0"/>
        </a:spcAft>
        <a:defRPr sz="28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chemeClr val="bg1"/>
          </a:solidFill>
          <a:latin typeface="Ubuntu Mono" panose="020B0509030602030204" pitchFamily="49" charset="0"/>
          <a:ea typeface="Roboto" panose="02000000000000000000" pitchFamily="2" charset="0"/>
          <a:cs typeface="+mn-cs"/>
        </a:defRPr>
      </a:lvl1pPr>
      <a:lvl2pPr marL="742950" indent="-28575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2pPr>
      <a:lvl3pPr marL="11430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3pPr>
      <a:lvl4pPr marL="16002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4pPr>
      <a:lvl5pPr marL="20574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44033"/>
          </a:xfrm>
          <a:prstGeom prst="rect">
            <a:avLst/>
          </a:prstGeom>
        </p:spPr>
      </p:pic>
      <p:sp>
        <p:nvSpPr>
          <p:cNvPr id="3" name="Text Placeholder 2"/>
          <p:cNvSpPr>
            <a:spLocks noGrp="1"/>
          </p:cNvSpPr>
          <p:nvPr>
            <p:ph type="body" idx="1"/>
          </p:nvPr>
        </p:nvSpPr>
        <p:spPr>
          <a:xfrm>
            <a:off x="0" y="980728"/>
            <a:ext cx="8892480" cy="5616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5" name="Grafik 4"/>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60233" y="6093296"/>
            <a:ext cx="2019326" cy="403865"/>
          </a:xfrm>
          <a:prstGeom prst="rect">
            <a:avLst/>
          </a:prstGeom>
        </p:spPr>
      </p:pic>
    </p:spTree>
    <p:extLst>
      <p:ext uri="{BB962C8B-B14F-4D97-AF65-F5344CB8AC3E}">
        <p14:creationId xmlns:p14="http://schemas.microsoft.com/office/powerpoint/2010/main" val="3181643712"/>
      </p:ext>
    </p:extLst>
  </p:cSld>
  <p:clrMap bg1="lt1" tx1="dk1" bg2="lt2" tx2="dk2" accent1="accent1" accent2="accent2" accent3="accent3" accent4="accent4" accent5="accent5" accent6="accent6" hlink="hlink" folHlink="folHlink"/>
  <p:sldLayoutIdLst>
    <p:sldLayoutId id="2147483810" r:id="rId1"/>
    <p:sldLayoutId id="2147483811" r:id="rId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kern="1200">
          <a:solidFill>
            <a:schemeClr val="tx1"/>
          </a:solidFill>
          <a:latin typeface="Ubuntu Mono" panose="020B0509030602030204" pitchFamily="49" charset="0"/>
          <a:ea typeface="+mn-ea"/>
          <a:cs typeface="Ubuntu Mono" panose="020B0509030602030204" pitchFamily="49"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qlps.io/vote"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Simplifying SQL Server Migrations using PowerShell</a:t>
            </a:r>
          </a:p>
        </p:txBody>
      </p:sp>
      <p:sp>
        <p:nvSpPr>
          <p:cNvPr id="3" name="Textplatzhalter 2"/>
          <p:cNvSpPr>
            <a:spLocks noGrp="1"/>
          </p:cNvSpPr>
          <p:nvPr>
            <p:ph type="body" idx="1"/>
          </p:nvPr>
        </p:nvSpPr>
        <p:spPr/>
        <p:txBody>
          <a:bodyPr/>
          <a:lstStyle/>
          <a:p>
            <a:r>
              <a:rPr lang="de-DE" dirty="0"/>
              <a:t>Chrissy LeMaire, PowerShell MVP</a:t>
            </a:r>
          </a:p>
        </p:txBody>
      </p:sp>
      <p:sp>
        <p:nvSpPr>
          <p:cNvPr id="6" name="Rectangle 5"/>
          <p:cNvSpPr/>
          <p:nvPr/>
        </p:nvSpPr>
        <p:spPr>
          <a:xfrm>
            <a:off x="683568" y="6495147"/>
            <a:ext cx="3711272" cy="246221"/>
          </a:xfrm>
          <a:prstGeom prst="rect">
            <a:avLst/>
          </a:prstGeom>
        </p:spPr>
        <p:txBody>
          <a:bodyPr wrap="none">
            <a:spAutoFit/>
          </a:bodyPr>
          <a:lstStyle/>
          <a:p>
            <a:r>
              <a:rPr lang="en-US" sz="1000" dirty="0">
                <a:solidFill>
                  <a:srgbClr val="FFFFFF"/>
                </a:solidFill>
                <a:effectLst/>
                <a:latin typeface="Ubuntu Mono" panose="020B0509030602030204" pitchFamily="49" charset="0"/>
                <a:ea typeface="Segoe UI Light"/>
                <a:cs typeface="Segoe UI Light"/>
                <a:sym typeface="Segoe UI Light"/>
              </a:rPr>
              <a:t>* Deck optimized for redistribution. Please see notes.</a:t>
            </a:r>
            <a:endParaRPr lang="en-US" sz="1000" dirty="0">
              <a:effectLst/>
              <a:latin typeface="Ubuntu Mono" panose="020B0509030602030204" pitchFamily="49" charset="0"/>
            </a:endParaRPr>
          </a:p>
        </p:txBody>
      </p:sp>
    </p:spTree>
    <p:extLst>
      <p:ext uri="{BB962C8B-B14F-4D97-AF65-F5344CB8AC3E}">
        <p14:creationId xmlns:p14="http://schemas.microsoft.com/office/powerpoint/2010/main" val="228805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sz="3400" dirty="0"/>
              <a:t>Login migrating using sp_help_revlogin</a:t>
            </a:r>
          </a:p>
        </p:txBody>
      </p:sp>
      <p:pic>
        <p:nvPicPr>
          <p:cNvPr id="6" name="login-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1560" y="1697608"/>
            <a:ext cx="7848872" cy="4371071"/>
          </a:xfrm>
          <a:prstGeom prst="rect">
            <a:avLst/>
          </a:prstGeom>
        </p:spPr>
      </p:pic>
    </p:spTree>
    <p:extLst>
      <p:ext uri="{BB962C8B-B14F-4D97-AF65-F5344CB8AC3E}">
        <p14:creationId xmlns:p14="http://schemas.microsoft.com/office/powerpoint/2010/main" val="323403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Migrating other stuff</a:t>
            </a:r>
          </a:p>
        </p:txBody>
      </p:sp>
      <p:sp>
        <p:nvSpPr>
          <p:cNvPr id="65" name="Shape 219"/>
          <p:cNvSpPr/>
          <p:nvPr/>
        </p:nvSpPr>
        <p:spPr>
          <a:xfrm>
            <a:off x="4669764" y="2564904"/>
            <a:ext cx="3960296" cy="1123890"/>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sp>
        <p:nvSpPr>
          <p:cNvPr id="66" name="Shape 220"/>
          <p:cNvSpPr/>
          <p:nvPr/>
        </p:nvSpPr>
        <p:spPr>
          <a:xfrm>
            <a:off x="378476" y="2564904"/>
            <a:ext cx="3960297" cy="1123890"/>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sp>
        <p:nvSpPr>
          <p:cNvPr id="69" name="Shape 223"/>
          <p:cNvSpPr/>
          <p:nvPr/>
        </p:nvSpPr>
        <p:spPr>
          <a:xfrm>
            <a:off x="369193" y="2644536"/>
            <a:ext cx="3945168"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latin typeface="Ubuntu Mono" panose="020B0509030602030204" pitchFamily="49" charset="0"/>
              </a:rPr>
              <a:t>Server </a:t>
            </a:r>
            <a:r>
              <a:rPr sz="2800" dirty="0" err="1">
                <a:solidFill>
                  <a:srgbClr val="FFFFFF"/>
                </a:solidFill>
                <a:latin typeface="Ubuntu Mono" panose="020B0509030602030204" pitchFamily="49" charset="0"/>
              </a:rPr>
              <a:t>Configs</a:t>
            </a:r>
            <a:endParaRPr sz="2800" dirty="0">
              <a:solidFill>
                <a:srgbClr val="FFFFFF"/>
              </a:solidFill>
              <a:latin typeface="Ubuntu Mono" panose="020B0509030602030204" pitchFamily="49" charset="0"/>
            </a:endParaRPr>
          </a:p>
        </p:txBody>
      </p:sp>
      <p:sp>
        <p:nvSpPr>
          <p:cNvPr id="70" name="Shape 224"/>
          <p:cNvSpPr/>
          <p:nvPr/>
        </p:nvSpPr>
        <p:spPr>
          <a:xfrm>
            <a:off x="361629" y="3053218"/>
            <a:ext cx="3952733"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algn="ctr" defTabSz="914400">
              <a:defRPr>
                <a:solidFill>
                  <a:srgbClr val="000000"/>
                </a:solidFill>
              </a:defRPr>
            </a:pPr>
            <a:r>
              <a:rPr sz="1400" dirty="0">
                <a:solidFill>
                  <a:srgbClr val="FFFFFF"/>
                </a:solidFill>
                <a:latin typeface="Ubuntu Mono" panose="020B0509030602030204" pitchFamily="49" charset="0"/>
                <a:ea typeface="Segoe UI Light"/>
                <a:cs typeface="Segoe UI Light"/>
                <a:sym typeface="Segoe UI Light"/>
              </a:rPr>
              <a:t>Use some T-SQL or SMO to craft some </a:t>
            </a:r>
          </a:p>
          <a:p>
            <a:pPr lvl="0" algn="ctr" defTabSz="914400">
              <a:defRPr>
                <a:solidFill>
                  <a:srgbClr val="000000"/>
                </a:solidFill>
              </a:defRPr>
            </a:pPr>
            <a:r>
              <a:rPr sz="1400" dirty="0">
                <a:solidFill>
                  <a:srgbClr val="FFFFFF"/>
                </a:solidFill>
                <a:latin typeface="Ubuntu Mono" panose="020B0509030602030204" pitchFamily="49" charset="0"/>
                <a:ea typeface="Segoe UI Light"/>
                <a:cs typeface="Segoe UI Light"/>
                <a:sym typeface="Segoe UI Light"/>
              </a:rPr>
              <a:t>T-SQL to execute some T-SQL</a:t>
            </a:r>
          </a:p>
        </p:txBody>
      </p:sp>
      <p:sp>
        <p:nvSpPr>
          <p:cNvPr id="71" name="Shape 225"/>
          <p:cNvSpPr/>
          <p:nvPr/>
        </p:nvSpPr>
        <p:spPr>
          <a:xfrm>
            <a:off x="4680252" y="4984938"/>
            <a:ext cx="3960297" cy="1123890"/>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sp>
        <p:nvSpPr>
          <p:cNvPr id="72" name="Shape 226"/>
          <p:cNvSpPr/>
          <p:nvPr/>
        </p:nvSpPr>
        <p:spPr>
          <a:xfrm>
            <a:off x="395162" y="3769185"/>
            <a:ext cx="3945170" cy="1144364"/>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sp>
        <p:nvSpPr>
          <p:cNvPr id="73" name="Shape 227"/>
          <p:cNvSpPr/>
          <p:nvPr/>
        </p:nvSpPr>
        <p:spPr>
          <a:xfrm>
            <a:off x="4678534" y="3769185"/>
            <a:ext cx="3945169" cy="1144364"/>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sp>
        <p:nvSpPr>
          <p:cNvPr id="74" name="Shape 228"/>
          <p:cNvSpPr/>
          <p:nvPr/>
        </p:nvSpPr>
        <p:spPr>
          <a:xfrm>
            <a:off x="387881" y="4984938"/>
            <a:ext cx="3960296" cy="1123890"/>
          </a:xfrm>
          <a:prstGeom prst="rect">
            <a:avLst/>
          </a:prstGeom>
          <a:noFill/>
          <a:ln w="12700">
            <a:miter lim="400000"/>
          </a:ln>
        </p:spPr>
        <p:txBody>
          <a:bodyPr lIns="0" tIns="0" rIns="0" bIns="0" anchor="ctr"/>
          <a:lstStyle/>
          <a:p>
            <a:pPr lvl="0" algn="ctr" defTabSz="914400">
              <a:defRPr>
                <a:solidFill>
                  <a:srgbClr val="FFFFFF"/>
                </a:solidFill>
                <a:latin typeface="Segoe UI Light"/>
                <a:ea typeface="Segoe UI Light"/>
                <a:cs typeface="Segoe UI Light"/>
                <a:sym typeface="Segoe UI Light"/>
              </a:defRPr>
            </a:pPr>
            <a:endParaRPr dirty="0">
              <a:latin typeface="Ubuntu Mono" panose="020B0509030602030204" pitchFamily="49" charset="0"/>
            </a:endParaRPr>
          </a:p>
        </p:txBody>
      </p:sp>
      <p:grpSp>
        <p:nvGrpSpPr>
          <p:cNvPr id="75" name="Group 231"/>
          <p:cNvGrpSpPr/>
          <p:nvPr/>
        </p:nvGrpSpPr>
        <p:grpSpPr>
          <a:xfrm>
            <a:off x="4687817" y="2675213"/>
            <a:ext cx="3952734" cy="829973"/>
            <a:chOff x="0" y="0"/>
            <a:chExt cx="3952732" cy="829971"/>
          </a:xfrm>
        </p:grpSpPr>
        <p:sp>
          <p:nvSpPr>
            <p:cNvPr id="76" name="Shape 229"/>
            <p:cNvSpPr/>
            <p:nvPr/>
          </p:nvSpPr>
          <p:spPr>
            <a:xfrm>
              <a:off x="7563" y="0"/>
              <a:ext cx="3945168" cy="4597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400" dirty="0">
                  <a:solidFill>
                    <a:srgbClr val="FFFFFF"/>
                  </a:solidFill>
                  <a:latin typeface="Ubuntu Mono" panose="020B0509030602030204" pitchFamily="49" charset="0"/>
                </a:rPr>
                <a:t>Database Mail</a:t>
              </a:r>
            </a:p>
          </p:txBody>
        </p:sp>
        <p:sp>
          <p:nvSpPr>
            <p:cNvPr id="77" name="Shape 230"/>
            <p:cNvSpPr/>
            <p:nvPr/>
          </p:nvSpPr>
          <p:spPr>
            <a:xfrm>
              <a:off x="0" y="522197"/>
              <a:ext cx="3952732" cy="3077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a:solidFill>
                    <a:srgbClr val="FFFFFF"/>
                  </a:solidFill>
                  <a:latin typeface="Segoe UI Light"/>
                  <a:ea typeface="Segoe UI Light"/>
                  <a:cs typeface="Segoe UI Light"/>
                  <a:sym typeface="Segoe UI Light"/>
                </a:defRPr>
              </a:lvl1pPr>
            </a:lstStyle>
            <a:p>
              <a:pPr lvl="0">
                <a:defRPr>
                  <a:solidFill>
                    <a:srgbClr val="000000"/>
                  </a:solidFill>
                </a:defRPr>
              </a:pPr>
              <a:r>
                <a:rPr sz="1400" dirty="0">
                  <a:solidFill>
                    <a:srgbClr val="FFFFFF"/>
                  </a:solidFill>
                  <a:latin typeface="Ubuntu Mono" panose="020B0509030602030204" pitchFamily="49" charset="0"/>
                </a:rPr>
                <a:t>SMO, T-SQL, may include credentials</a:t>
              </a:r>
            </a:p>
          </p:txBody>
        </p:sp>
      </p:grpSp>
      <p:sp>
        <p:nvSpPr>
          <p:cNvPr id="78" name="Shape 232"/>
          <p:cNvSpPr/>
          <p:nvPr/>
        </p:nvSpPr>
        <p:spPr>
          <a:xfrm>
            <a:off x="4663729" y="1591059"/>
            <a:ext cx="3945168"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err="1">
                <a:solidFill>
                  <a:srgbClr val="FFFFFF"/>
                </a:solidFill>
                <a:latin typeface="Ubuntu Mono" panose="020B0509030602030204" pitchFamily="49" charset="0"/>
              </a:rPr>
              <a:t>AlwaysOn</a:t>
            </a:r>
            <a:endParaRPr sz="2400" dirty="0">
              <a:solidFill>
                <a:srgbClr val="FFFFFF"/>
              </a:solidFill>
              <a:latin typeface="Ubuntu Mono" panose="020B0509030602030204" pitchFamily="49" charset="0"/>
            </a:endParaRPr>
          </a:p>
        </p:txBody>
      </p:sp>
      <p:sp>
        <p:nvSpPr>
          <p:cNvPr id="79" name="Shape 233"/>
          <p:cNvSpPr/>
          <p:nvPr/>
        </p:nvSpPr>
        <p:spPr>
          <a:xfrm>
            <a:off x="539552" y="1628800"/>
            <a:ext cx="3647573" cy="523220"/>
          </a:xfrm>
          <a:prstGeom prst="rect">
            <a:avLst/>
          </a:prstGeom>
          <a:noFill/>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latin typeface="Ubuntu Mono" panose="020B0509030602030204" pitchFamily="49" charset="0"/>
              </a:rPr>
              <a:t>Job Server Objects</a:t>
            </a:r>
          </a:p>
        </p:txBody>
      </p:sp>
      <p:sp>
        <p:nvSpPr>
          <p:cNvPr id="80" name="Shape 234"/>
          <p:cNvSpPr/>
          <p:nvPr/>
        </p:nvSpPr>
        <p:spPr>
          <a:xfrm>
            <a:off x="4687817" y="2113258"/>
            <a:ext cx="3952733"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a:solidFill>
                  <a:srgbClr val="FFFFFF"/>
                </a:solidFill>
                <a:latin typeface="Segoe UI Light"/>
                <a:ea typeface="Segoe UI Light"/>
                <a:cs typeface="Segoe UI Light"/>
                <a:sym typeface="Segoe UI Light"/>
              </a:defRPr>
            </a:lvl1pPr>
          </a:lstStyle>
          <a:p>
            <a:pPr lvl="0">
              <a:defRPr>
                <a:solidFill>
                  <a:srgbClr val="000000"/>
                </a:solidFill>
              </a:defRPr>
            </a:pPr>
            <a:r>
              <a:rPr sz="1400" dirty="0">
                <a:solidFill>
                  <a:srgbClr val="FFFFFF"/>
                </a:solidFill>
                <a:latin typeface="Ubuntu Mono" panose="020B0509030602030204" pitchFamily="49" charset="0"/>
              </a:rPr>
              <a:t>Highly scriptable within SSMS &amp; SMO</a:t>
            </a:r>
          </a:p>
        </p:txBody>
      </p:sp>
      <p:sp>
        <p:nvSpPr>
          <p:cNvPr id="81" name="Shape 235"/>
          <p:cNvSpPr/>
          <p:nvPr/>
        </p:nvSpPr>
        <p:spPr>
          <a:xfrm>
            <a:off x="353505" y="2104982"/>
            <a:ext cx="3972544" cy="307777"/>
          </a:xfrm>
          <a:prstGeom prst="rect">
            <a:avLst/>
          </a:prstGeom>
          <a:noFill/>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1600">
                <a:solidFill>
                  <a:srgbClr val="FFFFFF"/>
                </a:solidFill>
                <a:latin typeface="Segoe UI Light"/>
                <a:ea typeface="Segoe UI Light"/>
                <a:cs typeface="Segoe UI Light"/>
                <a:sym typeface="Segoe UI Light"/>
              </a:defRPr>
            </a:lvl1pPr>
          </a:lstStyle>
          <a:p>
            <a:pPr lvl="0">
              <a:defRPr sz="1800">
                <a:solidFill>
                  <a:srgbClr val="000000"/>
                </a:solidFill>
              </a:defRPr>
            </a:pPr>
            <a:r>
              <a:rPr sz="1400" dirty="0">
                <a:solidFill>
                  <a:srgbClr val="FFFFFF"/>
                </a:solidFill>
                <a:latin typeface="Ubuntu Mono" panose="020B0509030602030204" pitchFamily="49" charset="0"/>
              </a:rPr>
              <a:t>SSMS / SMO / SSIS / restore </a:t>
            </a:r>
            <a:r>
              <a:rPr sz="1400" dirty="0" err="1">
                <a:solidFill>
                  <a:srgbClr val="FFFFFF"/>
                </a:solidFill>
                <a:latin typeface="Ubuntu Mono" panose="020B0509030602030204" pitchFamily="49" charset="0"/>
              </a:rPr>
              <a:t>msdb</a:t>
            </a:r>
            <a:endParaRPr sz="1400" dirty="0">
              <a:solidFill>
                <a:srgbClr val="FFFFFF"/>
              </a:solidFill>
              <a:latin typeface="Ubuntu Mono" panose="020B0509030602030204" pitchFamily="49" charset="0"/>
            </a:endParaRPr>
          </a:p>
        </p:txBody>
      </p:sp>
      <p:sp>
        <p:nvSpPr>
          <p:cNvPr id="82" name="Shape 236"/>
          <p:cNvSpPr/>
          <p:nvPr/>
        </p:nvSpPr>
        <p:spPr>
          <a:xfrm>
            <a:off x="359630" y="3760801"/>
            <a:ext cx="3953793"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latin typeface="Ubuntu Mono" panose="020B0509030602030204" pitchFamily="49" charset="0"/>
              </a:rPr>
              <a:t>Linked Servers</a:t>
            </a:r>
          </a:p>
        </p:txBody>
      </p:sp>
      <p:sp>
        <p:nvSpPr>
          <p:cNvPr id="84" name="Shape 238"/>
          <p:cNvSpPr/>
          <p:nvPr/>
        </p:nvSpPr>
        <p:spPr>
          <a:xfrm>
            <a:off x="369972" y="4225658"/>
            <a:ext cx="3943449"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a:solidFill>
                  <a:srgbClr val="FFFFFF"/>
                </a:solidFill>
                <a:latin typeface="Segoe UI Light"/>
                <a:ea typeface="Segoe UI Light"/>
                <a:cs typeface="Segoe UI Light"/>
                <a:sym typeface="Segoe UI Light"/>
              </a:defRPr>
            </a:lvl1pPr>
          </a:lstStyle>
          <a:p>
            <a:pPr lvl="0">
              <a:defRPr>
                <a:solidFill>
                  <a:srgbClr val="000000"/>
                </a:solidFill>
              </a:defRPr>
            </a:pPr>
            <a:r>
              <a:rPr sz="1400" dirty="0">
                <a:solidFill>
                  <a:srgbClr val="FFFFFF"/>
                </a:solidFill>
                <a:latin typeface="Ubuntu Mono" panose="020B0509030602030204" pitchFamily="49" charset="0"/>
              </a:rPr>
              <a:t>No way provided by Microsoft </a:t>
            </a:r>
            <a:br>
              <a:rPr lang="en-US" sz="1400" dirty="0">
                <a:solidFill>
                  <a:srgbClr val="FFFFFF"/>
                </a:solidFill>
                <a:latin typeface="Ubuntu Mono" panose="020B0509030602030204" pitchFamily="49" charset="0"/>
              </a:rPr>
            </a:br>
            <a:r>
              <a:rPr sz="1400" dirty="0">
                <a:solidFill>
                  <a:srgbClr val="FFFFFF"/>
                </a:solidFill>
                <a:latin typeface="Ubuntu Mono" panose="020B0509030602030204" pitchFamily="49" charset="0"/>
              </a:rPr>
              <a:t>that includes passwords</a:t>
            </a:r>
          </a:p>
        </p:txBody>
      </p:sp>
      <p:sp>
        <p:nvSpPr>
          <p:cNvPr id="86" name="Shape 240"/>
          <p:cNvSpPr/>
          <p:nvPr/>
        </p:nvSpPr>
        <p:spPr>
          <a:xfrm>
            <a:off x="367193" y="5056946"/>
            <a:ext cx="3945168" cy="492443"/>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600" dirty="0">
                <a:solidFill>
                  <a:srgbClr val="FFFFFF"/>
                </a:solidFill>
                <a:latin typeface="Ubuntu Mono" panose="020B0509030602030204" pitchFamily="49" charset="0"/>
              </a:rPr>
              <a:t>Finding SQL Server Keys</a:t>
            </a:r>
          </a:p>
        </p:txBody>
      </p:sp>
      <p:sp>
        <p:nvSpPr>
          <p:cNvPr id="87" name="Shape 241"/>
          <p:cNvSpPr/>
          <p:nvPr/>
        </p:nvSpPr>
        <p:spPr>
          <a:xfrm>
            <a:off x="359630" y="5561002"/>
            <a:ext cx="3952733" cy="30777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a:solidFill>
                  <a:srgbClr val="FFFFFF"/>
                </a:solidFill>
                <a:latin typeface="Segoe UI Light"/>
                <a:ea typeface="Segoe UI Light"/>
                <a:cs typeface="Segoe UI Light"/>
                <a:sym typeface="Segoe UI Light"/>
              </a:defRPr>
            </a:lvl1pPr>
          </a:lstStyle>
          <a:p>
            <a:pPr lvl="0">
              <a:defRPr>
                <a:solidFill>
                  <a:srgbClr val="000000"/>
                </a:solidFill>
              </a:defRPr>
            </a:pPr>
            <a:r>
              <a:rPr sz="1400" dirty="0">
                <a:solidFill>
                  <a:srgbClr val="FFFFFF"/>
                </a:solidFill>
                <a:latin typeface="Ubuntu Mono" panose="020B0509030602030204" pitchFamily="49" charset="0"/>
              </a:rPr>
              <a:t>Dig through the registry</a:t>
            </a:r>
          </a:p>
        </p:txBody>
      </p:sp>
      <p:grpSp>
        <p:nvGrpSpPr>
          <p:cNvPr id="88" name="Group 244"/>
          <p:cNvGrpSpPr/>
          <p:nvPr/>
        </p:nvGrpSpPr>
        <p:grpSpPr>
          <a:xfrm>
            <a:off x="4694150" y="5053731"/>
            <a:ext cx="3952734" cy="919403"/>
            <a:chOff x="0" y="0"/>
            <a:chExt cx="3952732" cy="919402"/>
          </a:xfrm>
        </p:grpSpPr>
        <p:sp>
          <p:nvSpPr>
            <p:cNvPr id="89" name="Shape 242"/>
            <p:cNvSpPr/>
            <p:nvPr/>
          </p:nvSpPr>
          <p:spPr>
            <a:xfrm>
              <a:off x="7563" y="0"/>
              <a:ext cx="3945168" cy="459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2400">
                  <a:solidFill>
                    <a:srgbClr val="FFFFFF"/>
                  </a:solidFill>
                  <a:latin typeface="Segoe UI Light"/>
                  <a:ea typeface="Segoe UI Light"/>
                  <a:cs typeface="Segoe UI Light"/>
                  <a:sym typeface="Segoe UI Light"/>
                </a:defRPr>
              </a:lvl1pPr>
            </a:lstStyle>
            <a:p>
              <a:pPr lvl="0">
                <a:defRPr sz="1800">
                  <a:solidFill>
                    <a:srgbClr val="000000"/>
                  </a:solidFill>
                </a:defRPr>
              </a:pPr>
              <a:r>
                <a:rPr sz="2400" dirty="0">
                  <a:solidFill>
                    <a:srgbClr val="FFFFFF"/>
                  </a:solidFill>
                  <a:latin typeface="Ubuntu Mono" panose="020B0509030602030204" pitchFamily="49" charset="0"/>
                </a:rPr>
                <a:t>Central Management Server</a:t>
              </a:r>
            </a:p>
          </p:txBody>
        </p:sp>
        <p:sp>
          <p:nvSpPr>
            <p:cNvPr id="90" name="Shape 243"/>
            <p:cNvSpPr/>
            <p:nvPr/>
          </p:nvSpPr>
          <p:spPr>
            <a:xfrm>
              <a:off x="0" y="396185"/>
              <a:ext cx="3952732"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1400" dirty="0">
                  <a:solidFill>
                    <a:srgbClr val="FFFFFF"/>
                  </a:solidFill>
                  <a:latin typeface="Ubuntu Mono" panose="020B0509030602030204" pitchFamily="49" charset="0"/>
                  <a:ea typeface="Segoe UI Light"/>
                  <a:cs typeface="Segoe UI Light"/>
                  <a:sym typeface="Segoe UI Light"/>
                </a:rPr>
                <a:t>Import/Export </a:t>
              </a:r>
              <a:br>
                <a:rPr sz="1400" dirty="0">
                  <a:solidFill>
                    <a:srgbClr val="FFFFFF"/>
                  </a:solidFill>
                  <a:latin typeface="Ubuntu Mono" panose="020B0509030602030204" pitchFamily="49" charset="0"/>
                  <a:ea typeface="Segoe UI Light"/>
                  <a:cs typeface="Segoe UI Light"/>
                  <a:sym typeface="Segoe UI Light"/>
                </a:rPr>
              </a:br>
              <a:r>
                <a:rPr sz="1400" dirty="0">
                  <a:solidFill>
                    <a:srgbClr val="FFFFFF"/>
                  </a:solidFill>
                  <a:latin typeface="Ubuntu Mono" panose="020B0509030602030204" pitchFamily="49" charset="0"/>
                  <a:ea typeface="Segoe UI Light"/>
                  <a:cs typeface="Segoe UI Light"/>
                  <a:sym typeface="Segoe UI Light"/>
                </a:rPr>
                <a:t>but sometimes errors on import</a:t>
              </a:r>
            </a:p>
          </p:txBody>
        </p:sp>
      </p:grpSp>
      <p:sp>
        <p:nvSpPr>
          <p:cNvPr id="91" name="Shape 236"/>
          <p:cNvSpPr/>
          <p:nvPr/>
        </p:nvSpPr>
        <p:spPr>
          <a:xfrm>
            <a:off x="4695380" y="3716627"/>
            <a:ext cx="3953793" cy="523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lang="en-US" sz="2800" dirty="0">
                <a:solidFill>
                  <a:srgbClr val="FFFFFF"/>
                </a:solidFill>
                <a:latin typeface="Ubuntu Mono" panose="020B0509030602030204" pitchFamily="49" charset="0"/>
              </a:rPr>
              <a:t>Credentials</a:t>
            </a:r>
            <a:endParaRPr sz="2800" dirty="0">
              <a:solidFill>
                <a:srgbClr val="FFFFFF"/>
              </a:solidFill>
              <a:latin typeface="Ubuntu Mono" panose="020B0509030602030204" pitchFamily="49" charset="0"/>
            </a:endParaRPr>
          </a:p>
        </p:txBody>
      </p:sp>
      <p:sp>
        <p:nvSpPr>
          <p:cNvPr id="92" name="Shape 238"/>
          <p:cNvSpPr/>
          <p:nvPr/>
        </p:nvSpPr>
        <p:spPr>
          <a:xfrm>
            <a:off x="4705722" y="4181484"/>
            <a:ext cx="3943449" cy="52322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ctr" defTabSz="914400">
              <a:defRPr>
                <a:solidFill>
                  <a:srgbClr val="FFFFFF"/>
                </a:solidFill>
                <a:latin typeface="Segoe UI Light"/>
                <a:ea typeface="Segoe UI Light"/>
                <a:cs typeface="Segoe UI Light"/>
                <a:sym typeface="Segoe UI Light"/>
              </a:defRPr>
            </a:lvl1pPr>
          </a:lstStyle>
          <a:p>
            <a:pPr lvl="0">
              <a:defRPr>
                <a:solidFill>
                  <a:srgbClr val="000000"/>
                </a:solidFill>
              </a:defRPr>
            </a:pPr>
            <a:r>
              <a:rPr sz="1400" dirty="0">
                <a:solidFill>
                  <a:srgbClr val="FFFFFF"/>
                </a:solidFill>
                <a:latin typeface="Ubuntu Mono" panose="020B0509030602030204" pitchFamily="49" charset="0"/>
              </a:rPr>
              <a:t>No way provided by Microsoft </a:t>
            </a:r>
            <a:br>
              <a:rPr lang="en-US" sz="1400" dirty="0">
                <a:solidFill>
                  <a:srgbClr val="FFFFFF"/>
                </a:solidFill>
                <a:latin typeface="Ubuntu Mono" panose="020B0509030602030204" pitchFamily="49" charset="0"/>
              </a:rPr>
            </a:br>
            <a:r>
              <a:rPr sz="1400" dirty="0">
                <a:solidFill>
                  <a:srgbClr val="FFFFFF"/>
                </a:solidFill>
                <a:latin typeface="Ubuntu Mono" panose="020B0509030602030204" pitchFamily="49" charset="0"/>
              </a:rPr>
              <a:t>that includes passwords</a:t>
            </a:r>
          </a:p>
        </p:txBody>
      </p:sp>
    </p:spTree>
    <p:extLst>
      <p:ext uri="{BB962C8B-B14F-4D97-AF65-F5344CB8AC3E}">
        <p14:creationId xmlns:p14="http://schemas.microsoft.com/office/powerpoint/2010/main" val="141554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How CMS Import/Export usually goes </a:t>
            </a:r>
            <a:endParaRPr lang="de-DE" dirty="0"/>
          </a:p>
        </p:txBody>
      </p:sp>
      <p:pic>
        <p:nvPicPr>
          <p:cNvPr id="3" name="cms-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1560" y="1700808"/>
            <a:ext cx="7911497" cy="4446743"/>
          </a:xfrm>
          <a:prstGeom prst="rect">
            <a:avLst/>
          </a:prstGeom>
        </p:spPr>
      </p:pic>
    </p:spTree>
    <p:extLst>
      <p:ext uri="{BB962C8B-B14F-4D97-AF65-F5344CB8AC3E}">
        <p14:creationId xmlns:p14="http://schemas.microsoft.com/office/powerpoint/2010/main" val="322989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PowerShell, the better way.</a:t>
            </a:r>
          </a:p>
        </p:txBody>
      </p:sp>
      <p:sp>
        <p:nvSpPr>
          <p:cNvPr id="3" name="Content Placeholder 2"/>
          <p:cNvSpPr>
            <a:spLocks noGrp="1"/>
          </p:cNvSpPr>
          <p:nvPr>
            <p:ph idx="1"/>
          </p:nvPr>
        </p:nvSpPr>
        <p:spPr>
          <a:xfrm>
            <a:off x="971600" y="2060848"/>
            <a:ext cx="3456384" cy="3600400"/>
          </a:xfrm>
        </p:spPr>
        <p:txBody>
          <a:bodyPr/>
          <a:lstStyle/>
          <a:p>
            <a:pPr marL="0" indent="0">
              <a:buNone/>
            </a:pPr>
            <a:r>
              <a:rPr lang="de-DE" sz="1500" dirty="0">
                <a:effectLst/>
              </a:rPr>
              <a:t>Copy-SqlLogin</a:t>
            </a:r>
          </a:p>
          <a:p>
            <a:pPr marL="0" indent="0">
              <a:buNone/>
            </a:pPr>
            <a:r>
              <a:rPr lang="de-DE" sz="1500" dirty="0">
                <a:effectLst/>
              </a:rPr>
              <a:t>Copy-SqlDatabase</a:t>
            </a:r>
          </a:p>
          <a:p>
            <a:pPr marL="0" indent="0">
              <a:buNone/>
            </a:pPr>
            <a:r>
              <a:rPr lang="de-DE" sz="1500" dirty="0">
                <a:effectLst/>
              </a:rPr>
              <a:t>Copy-SqlJobServer</a:t>
            </a:r>
          </a:p>
          <a:p>
            <a:pPr marL="0" indent="0">
              <a:buNone/>
            </a:pPr>
            <a:r>
              <a:rPr lang="de-DE" sz="1500" dirty="0">
                <a:effectLst/>
              </a:rPr>
              <a:t>Copy-SqlDatabaseMail</a:t>
            </a:r>
          </a:p>
          <a:p>
            <a:pPr marL="0" indent="0">
              <a:buNone/>
            </a:pPr>
            <a:r>
              <a:rPr lang="de-DE" sz="1500" dirty="0">
                <a:effectLst/>
              </a:rPr>
              <a:t>Copy-SqlBackupDevice</a:t>
            </a:r>
          </a:p>
          <a:p>
            <a:pPr marL="0" indent="0">
              <a:buNone/>
            </a:pPr>
            <a:r>
              <a:rPr lang="de-DE" sz="1500" dirty="0">
                <a:effectLst/>
              </a:rPr>
              <a:t>Copy-SqlServerTrigger</a:t>
            </a:r>
          </a:p>
          <a:p>
            <a:pPr marL="0" indent="0">
              <a:buNone/>
            </a:pPr>
            <a:r>
              <a:rPr lang="de-DE" sz="1500" dirty="0">
                <a:effectLst/>
              </a:rPr>
              <a:t>Copy-SqlLinkedServer</a:t>
            </a:r>
          </a:p>
          <a:p>
            <a:pPr marL="0" indent="0">
              <a:buNone/>
            </a:pPr>
            <a:r>
              <a:rPr lang="de-DE" sz="1500" dirty="0">
                <a:effectLst/>
              </a:rPr>
              <a:t>Copy-SqlCredential</a:t>
            </a:r>
          </a:p>
          <a:p>
            <a:pPr marL="0" indent="0">
              <a:buNone/>
            </a:pPr>
            <a:r>
              <a:rPr lang="de-DE" sz="1500" dirty="0">
                <a:effectLst/>
              </a:rPr>
              <a:t>Copy-SqlSysDBUserObjects</a:t>
            </a:r>
          </a:p>
          <a:p>
            <a:pPr marL="0" indent="0">
              <a:buNone/>
            </a:pPr>
            <a:r>
              <a:rPr lang="de-DE" sz="1500" dirty="0">
                <a:effectLst/>
              </a:rPr>
              <a:t>Copy-SqlCentralManagementServer</a:t>
            </a:r>
          </a:p>
          <a:p>
            <a:pPr marL="0" indent="0">
              <a:buNone/>
            </a:pPr>
            <a:r>
              <a:rPr lang="de-DE" sz="1500" dirty="0">
                <a:effectLst/>
              </a:rPr>
              <a:t>Export-SqlSpConfigure</a:t>
            </a:r>
          </a:p>
          <a:p>
            <a:pPr marL="0" indent="0">
              <a:buNone/>
            </a:pPr>
            <a:r>
              <a:rPr lang="de-DE" sz="1500" dirty="0">
                <a:effectLst/>
              </a:rPr>
              <a:t>Import-SqlSpConfigure</a:t>
            </a:r>
          </a:p>
          <a:p>
            <a:pPr marL="0" indent="0">
              <a:buNone/>
            </a:pPr>
            <a:r>
              <a:rPr lang="de-DE" sz="1500" b="1" dirty="0">
                <a:effectLst/>
              </a:rPr>
              <a:t>Start-SqlMigration</a:t>
            </a:r>
          </a:p>
        </p:txBody>
      </p:sp>
      <p:pic>
        <p:nvPicPr>
          <p:cNvPr id="5" name="image28.png" descr="http://i.imgur.com/OajBIZ0.png"/>
          <p:cNvPicPr/>
          <p:nvPr/>
        </p:nvPicPr>
        <p:blipFill>
          <a:blip r:embed="rId3">
            <a:extLst/>
          </a:blip>
          <a:stretch>
            <a:fillRect/>
          </a:stretch>
        </p:blipFill>
        <p:spPr>
          <a:xfrm>
            <a:off x="251521" y="5949280"/>
            <a:ext cx="792088" cy="792088"/>
          </a:xfrm>
          <a:prstGeom prst="rect">
            <a:avLst/>
          </a:prstGeom>
          <a:ln w="12700">
            <a:miter lim="400000"/>
          </a:ln>
        </p:spPr>
      </p:pic>
      <p:sp>
        <p:nvSpPr>
          <p:cNvPr id="8" name="Rectangle 7"/>
          <p:cNvSpPr/>
          <p:nvPr/>
        </p:nvSpPr>
        <p:spPr>
          <a:xfrm>
            <a:off x="5292080" y="2060848"/>
            <a:ext cx="2592288" cy="3093154"/>
          </a:xfrm>
          <a:prstGeom prst="rect">
            <a:avLst/>
          </a:prstGeom>
        </p:spPr>
        <p:txBody>
          <a:bodyPr wrap="square">
            <a:spAutoFit/>
          </a:bodyPr>
          <a:lstStyle/>
          <a:p>
            <a:r>
              <a:rPr lang="en-US" sz="1500" dirty="0">
                <a:effectLst/>
                <a:latin typeface="Ubuntu Mono" panose="020B0509030602030204" pitchFamily="49" charset="0"/>
              </a:rPr>
              <a:t>Get-</a:t>
            </a:r>
            <a:r>
              <a:rPr lang="en-US" sz="1500" dirty="0" err="1">
                <a:effectLst/>
                <a:latin typeface="Ubuntu Mono" panose="020B0509030602030204" pitchFamily="49" charset="0"/>
              </a:rPr>
              <a:t>SqlServerKey</a:t>
            </a:r>
            <a:endParaRPr lang="en-US" sz="1500" dirty="0">
              <a:effectLst/>
              <a:latin typeface="Ubuntu Mono" panose="020B0509030602030204" pitchFamily="49" charset="0"/>
            </a:endParaRPr>
          </a:p>
          <a:p>
            <a:r>
              <a:rPr lang="en-US" sz="1500" dirty="0">
                <a:effectLst/>
                <a:latin typeface="Ubuntu Mono" panose="020B0509030602030204" pitchFamily="49" charset="0"/>
              </a:rPr>
              <a:t>Get-</a:t>
            </a:r>
            <a:r>
              <a:rPr lang="en-US" sz="1500" dirty="0" err="1">
                <a:effectLst/>
                <a:latin typeface="Ubuntu Mono" panose="020B0509030602030204" pitchFamily="49" charset="0"/>
              </a:rPr>
              <a:t>DetachedDBinfo</a:t>
            </a:r>
            <a:endParaRPr lang="en-US" sz="1500" dirty="0">
              <a:effectLst/>
              <a:latin typeface="Ubuntu Mono" panose="020B0509030602030204" pitchFamily="49" charset="0"/>
            </a:endParaRPr>
          </a:p>
          <a:p>
            <a:r>
              <a:rPr lang="en-US" sz="1500" dirty="0">
                <a:effectLst/>
                <a:latin typeface="Ubuntu Mono" panose="020B0509030602030204" pitchFamily="49" charset="0"/>
              </a:rPr>
              <a:t>Get-</a:t>
            </a:r>
            <a:r>
              <a:rPr lang="en-US" sz="1500" dirty="0" err="1">
                <a:effectLst/>
                <a:latin typeface="Ubuntu Mono" panose="020B0509030602030204" pitchFamily="49" charset="0"/>
              </a:rPr>
              <a:t>SqlMaxMemory</a:t>
            </a:r>
            <a:endParaRPr lang="en-US" sz="1500" dirty="0">
              <a:effectLst/>
              <a:latin typeface="Ubuntu Mono" panose="020B0509030602030204" pitchFamily="49" charset="0"/>
            </a:endParaRPr>
          </a:p>
          <a:p>
            <a:r>
              <a:rPr lang="en-US" sz="1500" dirty="0">
                <a:effectLst/>
                <a:latin typeface="Ubuntu Mono" panose="020B0509030602030204" pitchFamily="49" charset="0"/>
              </a:rPr>
              <a:t>Set-</a:t>
            </a:r>
            <a:r>
              <a:rPr lang="en-US" sz="1500" dirty="0" err="1">
                <a:effectLst/>
                <a:latin typeface="Ubuntu Mono" panose="020B0509030602030204" pitchFamily="49" charset="0"/>
              </a:rPr>
              <a:t>SqlMaxMemory</a:t>
            </a:r>
            <a:endParaRPr lang="en-US" sz="1500" dirty="0">
              <a:effectLst/>
              <a:latin typeface="Ubuntu Mono" panose="020B0509030602030204" pitchFamily="49" charset="0"/>
            </a:endParaRPr>
          </a:p>
          <a:p>
            <a:r>
              <a:rPr lang="en-US" sz="1500" dirty="0">
                <a:effectLst/>
                <a:latin typeface="Ubuntu Mono" panose="020B0509030602030204" pitchFamily="49" charset="0"/>
              </a:rPr>
              <a:t>Import-</a:t>
            </a:r>
            <a:r>
              <a:rPr lang="en-US" sz="1500" dirty="0" err="1">
                <a:effectLst/>
                <a:latin typeface="Ubuntu Mono" panose="020B0509030602030204" pitchFamily="49" charset="0"/>
              </a:rPr>
              <a:t>CsvToSql</a:t>
            </a:r>
            <a:endParaRPr lang="en-US" sz="1500" dirty="0">
              <a:effectLst/>
              <a:latin typeface="Ubuntu Mono" panose="020B0509030602030204" pitchFamily="49" charset="0"/>
            </a:endParaRPr>
          </a:p>
          <a:p>
            <a:r>
              <a:rPr lang="en-US" sz="1500" dirty="0">
                <a:effectLst/>
                <a:latin typeface="Ubuntu Mono" panose="020B0509030602030204" pitchFamily="49" charset="0"/>
              </a:rPr>
              <a:t>Reset-</a:t>
            </a:r>
            <a:r>
              <a:rPr lang="en-US" sz="1500" dirty="0" err="1">
                <a:effectLst/>
                <a:latin typeface="Ubuntu Mono" panose="020B0509030602030204" pitchFamily="49" charset="0"/>
              </a:rPr>
              <a:t>SqlAdmin</a:t>
            </a:r>
            <a:endParaRPr lang="en-US" sz="1500" dirty="0">
              <a:effectLst/>
              <a:latin typeface="Ubuntu Mono" panose="020B0509030602030204" pitchFamily="49" charset="0"/>
            </a:endParaRPr>
          </a:p>
          <a:p>
            <a:r>
              <a:rPr lang="en-US" sz="1500" dirty="0">
                <a:effectLst/>
                <a:latin typeface="Ubuntu Mono" panose="020B0509030602030204" pitchFamily="49" charset="0"/>
              </a:rPr>
              <a:t>Restore-</a:t>
            </a:r>
            <a:r>
              <a:rPr lang="en-US" sz="1500" dirty="0" err="1">
                <a:effectLst/>
                <a:latin typeface="Ubuntu Mono" panose="020B0509030602030204" pitchFamily="49" charset="0"/>
              </a:rPr>
              <a:t>HallengrenBackup</a:t>
            </a:r>
            <a:endParaRPr lang="en-US" sz="1500" dirty="0">
              <a:effectLst/>
              <a:latin typeface="Ubuntu Mono" panose="020B0509030602030204" pitchFamily="49" charset="0"/>
            </a:endParaRPr>
          </a:p>
          <a:p>
            <a:r>
              <a:rPr lang="en-US" sz="1500" dirty="0">
                <a:effectLst/>
                <a:latin typeface="Ubuntu Mono" panose="020B0509030602030204" pitchFamily="49" charset="0"/>
              </a:rPr>
              <a:t>Test-</a:t>
            </a:r>
            <a:r>
              <a:rPr lang="en-US" sz="1500" dirty="0" err="1">
                <a:effectLst/>
                <a:latin typeface="Ubuntu Mono" panose="020B0509030602030204" pitchFamily="49" charset="0"/>
              </a:rPr>
              <a:t>SqlConnection</a:t>
            </a:r>
            <a:r>
              <a:rPr lang="en-US" sz="1500" dirty="0">
                <a:effectLst/>
                <a:latin typeface="Ubuntu Mono" panose="020B0509030602030204" pitchFamily="49" charset="0"/>
              </a:rPr>
              <a:t> </a:t>
            </a:r>
          </a:p>
          <a:p>
            <a:r>
              <a:rPr lang="en-US" sz="1500" dirty="0">
                <a:effectLst/>
                <a:latin typeface="Ubuntu Mono" panose="020B0509030602030204" pitchFamily="49" charset="0"/>
              </a:rPr>
              <a:t>Watch-</a:t>
            </a:r>
            <a:r>
              <a:rPr lang="en-US" sz="1500" dirty="0" err="1">
                <a:effectLst/>
                <a:latin typeface="Ubuntu Mono" panose="020B0509030602030204" pitchFamily="49" charset="0"/>
              </a:rPr>
              <a:t>SqlDbLogin</a:t>
            </a:r>
            <a:endParaRPr lang="en-US" sz="1500" dirty="0">
              <a:effectLst/>
              <a:latin typeface="Ubuntu Mono" panose="020B0509030602030204" pitchFamily="49" charset="0"/>
            </a:endParaRPr>
          </a:p>
          <a:p>
            <a:r>
              <a:rPr lang="en-US" sz="1500" dirty="0">
                <a:effectLst/>
                <a:latin typeface="Ubuntu Mono" panose="020B0509030602030204" pitchFamily="49" charset="0"/>
              </a:rPr>
              <a:t>Update-</a:t>
            </a:r>
            <a:r>
              <a:rPr lang="en-US" sz="1500" dirty="0" err="1">
                <a:effectLst/>
                <a:latin typeface="Ubuntu Mono" panose="020B0509030602030204" pitchFamily="49" charset="0"/>
              </a:rPr>
              <a:t>dbatools</a:t>
            </a:r>
            <a:br>
              <a:rPr lang="en-US" sz="1500" dirty="0">
                <a:effectLst/>
                <a:latin typeface="Ubuntu Mono" panose="020B0509030602030204" pitchFamily="49" charset="0"/>
              </a:rPr>
            </a:br>
            <a:endParaRPr lang="en-US" sz="1500" dirty="0">
              <a:effectLst/>
              <a:latin typeface="Ubuntu Mono" panose="020B0509030602030204" pitchFamily="49" charset="0"/>
            </a:endParaRPr>
          </a:p>
          <a:p>
            <a:endParaRPr lang="en-US" sz="1500" dirty="0">
              <a:effectLst/>
              <a:latin typeface="Ubuntu Mono" panose="020B0509030602030204" pitchFamily="49" charset="0"/>
            </a:endParaRPr>
          </a:p>
          <a:p>
            <a:r>
              <a:rPr lang="en-US" sz="1500" dirty="0">
                <a:effectLst/>
                <a:latin typeface="Ubuntu Mono" panose="020B0509030602030204" pitchFamily="49" charset="0"/>
              </a:rPr>
              <a:t>Remember: Get-Help</a:t>
            </a:r>
          </a:p>
        </p:txBody>
      </p:sp>
      <p:sp>
        <p:nvSpPr>
          <p:cNvPr id="9" name="Rectangle 8"/>
          <p:cNvSpPr/>
          <p:nvPr/>
        </p:nvSpPr>
        <p:spPr>
          <a:xfrm>
            <a:off x="3598735" y="1537628"/>
            <a:ext cx="1415772" cy="461665"/>
          </a:xfrm>
          <a:prstGeom prst="rect">
            <a:avLst/>
          </a:prstGeom>
        </p:spPr>
        <p:txBody>
          <a:bodyPr wrap="none">
            <a:spAutoFit/>
          </a:bodyPr>
          <a:lstStyle/>
          <a:p>
            <a:r>
              <a:rPr lang="de-DE" sz="2400" dirty="0">
                <a:effectLst/>
                <a:latin typeface="Ubuntu Mono" panose="020B0509030602030204" pitchFamily="49" charset="0"/>
              </a:rPr>
              <a:t>dbatools</a:t>
            </a:r>
            <a:endParaRPr lang="en-US" sz="2400" dirty="0">
              <a:effectLst/>
              <a:latin typeface="Ubuntu Mono" panose="020B0509030602030204" pitchFamily="49" charset="0"/>
            </a:endParaRPr>
          </a:p>
        </p:txBody>
      </p:sp>
    </p:spTree>
    <p:extLst>
      <p:ext uri="{BB962C8B-B14F-4D97-AF65-F5344CB8AC3E}">
        <p14:creationId xmlns:p14="http://schemas.microsoft.com/office/powerpoint/2010/main" val="359551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Import-CsvToSql</a:t>
            </a:r>
          </a:p>
        </p:txBody>
      </p:sp>
      <p:pic>
        <p:nvPicPr>
          <p:cNvPr id="5" name="media6.mp4"/>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115616" y="1628800"/>
            <a:ext cx="6336704" cy="4320480"/>
          </a:xfrm>
          <a:prstGeom prst="rect">
            <a:avLst/>
          </a:prstGeom>
        </p:spPr>
      </p:pic>
    </p:spTree>
    <p:extLst>
      <p:ext uri="{BB962C8B-B14F-4D97-AF65-F5344CB8AC3E}">
        <p14:creationId xmlns:p14="http://schemas.microsoft.com/office/powerpoint/2010/main" val="279674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Reset-SqlAdmin</a:t>
            </a:r>
          </a:p>
        </p:txBody>
      </p:sp>
      <p:pic>
        <p:nvPicPr>
          <p:cNvPr id="5" name="reset-sqlad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7861" y="1628800"/>
            <a:ext cx="7648277" cy="4302156"/>
          </a:xfrm>
          <a:prstGeom prst="rect">
            <a:avLst/>
          </a:prstGeom>
        </p:spPr>
      </p:pic>
    </p:spTree>
    <p:extLst>
      <p:ext uri="{BB962C8B-B14F-4D97-AF65-F5344CB8AC3E}">
        <p14:creationId xmlns:p14="http://schemas.microsoft.com/office/powerpoint/2010/main" val="134293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Watch-SqlDbLogin</a:t>
            </a:r>
          </a:p>
        </p:txBody>
      </p:sp>
      <p:pic>
        <p:nvPicPr>
          <p:cNvPr id="5" name="image31.png"/>
          <p:cNvPicPr/>
          <p:nvPr/>
        </p:nvPicPr>
        <p:blipFill>
          <a:blip r:embed="rId3">
            <a:extLst/>
          </a:blip>
          <a:stretch>
            <a:fillRect/>
          </a:stretch>
        </p:blipFill>
        <p:spPr>
          <a:xfrm>
            <a:off x="512623" y="1772816"/>
            <a:ext cx="8118754" cy="4122476"/>
          </a:xfrm>
          <a:prstGeom prst="rect">
            <a:avLst/>
          </a:prstGeom>
          <a:ln w="12700">
            <a:miter lim="400000"/>
          </a:ln>
        </p:spPr>
      </p:pic>
      <p:sp>
        <p:nvSpPr>
          <p:cNvPr id="7" name="Rectangle 6"/>
          <p:cNvSpPr/>
          <p:nvPr/>
        </p:nvSpPr>
        <p:spPr>
          <a:xfrm>
            <a:off x="1471903" y="6263734"/>
            <a:ext cx="2371162" cy="261610"/>
          </a:xfrm>
          <a:prstGeom prst="rect">
            <a:avLst/>
          </a:prstGeom>
        </p:spPr>
        <p:txBody>
          <a:bodyPr wrap="none">
            <a:spAutoFit/>
          </a:bodyPr>
          <a:lstStyle/>
          <a:p>
            <a:r>
              <a:rPr lang="en-US" sz="1100" dirty="0">
                <a:solidFill>
                  <a:srgbClr val="FFFFFF"/>
                </a:solidFill>
                <a:effectLst/>
                <a:latin typeface="Ubuntu Mono" panose="020B0509030602030204" pitchFamily="49" charset="0"/>
                <a:ea typeface="Segoe UI Light"/>
                <a:cs typeface="Segoe UI Light"/>
                <a:sym typeface="Segoe UI Light"/>
              </a:rPr>
              <a:t>... kind of a hack, but useful!</a:t>
            </a:r>
            <a:endParaRPr lang="en-US" sz="1100" dirty="0">
              <a:effectLst/>
              <a:latin typeface="Ubuntu Mono" panose="020B0509030602030204" pitchFamily="49" charset="0"/>
            </a:endParaRPr>
          </a:p>
        </p:txBody>
      </p:sp>
    </p:spTree>
    <p:extLst>
      <p:ext uri="{BB962C8B-B14F-4D97-AF65-F5344CB8AC3E}">
        <p14:creationId xmlns:p14="http://schemas.microsoft.com/office/powerpoint/2010/main" val="416024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a:t>
            </a:r>
          </a:p>
        </p:txBody>
      </p:sp>
      <p:sp>
        <p:nvSpPr>
          <p:cNvPr id="4" name="Text Placeholder 3"/>
          <p:cNvSpPr>
            <a:spLocks noGrp="1"/>
          </p:cNvSpPr>
          <p:nvPr>
            <p:ph type="body" sz="quarter" idx="10"/>
          </p:nvPr>
        </p:nvSpPr>
        <p:spPr/>
        <p:txBody>
          <a:bodyPr/>
          <a:lstStyle/>
          <a:p>
            <a:r>
              <a:rPr lang="en-US" dirty="0"/>
              <a:t>Using </a:t>
            </a:r>
            <a:r>
              <a:rPr lang="en-US" dirty="0" err="1"/>
              <a:t>dbatools</a:t>
            </a:r>
            <a:r>
              <a:rPr lang="en-US" dirty="0"/>
              <a:t> to migrate from a</a:t>
            </a:r>
            <a:br>
              <a:rPr lang="en-US" dirty="0"/>
            </a:br>
            <a:r>
              <a:rPr lang="en-US" dirty="0"/>
              <a:t>SQL Server 2012 instance to SQL Server 2016</a:t>
            </a:r>
          </a:p>
          <a:p>
            <a:endParaRPr lang="en-US" dirty="0"/>
          </a:p>
          <a:p>
            <a:r>
              <a:rPr lang="en-US" sz="1600" dirty="0"/>
              <a:t>* all databases from a default SharePoint install</a:t>
            </a:r>
          </a:p>
        </p:txBody>
      </p:sp>
    </p:spTree>
    <p:extLst>
      <p:ext uri="{BB962C8B-B14F-4D97-AF65-F5344CB8AC3E}">
        <p14:creationId xmlns:p14="http://schemas.microsoft.com/office/powerpoint/2010/main" val="20408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62500" lnSpcReduction="20000"/>
          </a:bodyPr>
          <a:lstStyle/>
          <a:p>
            <a:r>
              <a:rPr lang="en-US" dirty="0"/>
              <a:t> </a:t>
            </a:r>
            <a:r>
              <a:rPr lang="en-US" dirty="0">
                <a:solidFill>
                  <a:srgbClr val="006400"/>
                </a:solidFill>
              </a:rPr>
              <a:t>&lt;# http://git.io/b3oo #&gt;</a:t>
            </a:r>
            <a:endParaRPr lang="en-US" dirty="0">
              <a:solidFill>
                <a:prstClr val="black"/>
              </a:solidFill>
            </a:endParaRPr>
          </a:p>
          <a:p>
            <a:endParaRPr lang="en-US" dirty="0">
              <a:solidFill>
                <a:prstClr val="black"/>
              </a:solidFill>
            </a:endParaRPr>
          </a:p>
          <a:p>
            <a:r>
              <a:rPr lang="en-US" dirty="0">
                <a:solidFill>
                  <a:srgbClr val="006400"/>
                </a:solidFill>
              </a:rPr>
              <a:t># install the module (PS v3 and SMO required)</a:t>
            </a:r>
            <a:endParaRPr lang="en-US" dirty="0">
              <a:solidFill>
                <a:prstClr val="black"/>
              </a:solidFill>
            </a:endParaRPr>
          </a:p>
          <a:p>
            <a:r>
              <a:rPr lang="en-US" dirty="0">
                <a:solidFill>
                  <a:srgbClr val="0000FF"/>
                </a:solidFill>
              </a:rPr>
              <a:t>Invoke-Expression</a:t>
            </a:r>
            <a:r>
              <a:rPr lang="en-US" dirty="0">
                <a:solidFill>
                  <a:prstClr val="black"/>
                </a:solidFill>
              </a:rPr>
              <a:t> (</a:t>
            </a:r>
            <a:r>
              <a:rPr lang="en-US" dirty="0">
                <a:solidFill>
                  <a:srgbClr val="0000FF"/>
                </a:solidFill>
              </a:rPr>
              <a:t>Invoke-</a:t>
            </a:r>
            <a:r>
              <a:rPr lang="en-US" dirty="0" err="1">
                <a:solidFill>
                  <a:srgbClr val="0000FF"/>
                </a:solidFill>
              </a:rPr>
              <a:t>WebRequest</a:t>
            </a:r>
            <a:r>
              <a:rPr lang="en-US" dirty="0">
                <a:solidFill>
                  <a:prstClr val="black"/>
                </a:solidFill>
              </a:rPr>
              <a:t> </a:t>
            </a:r>
            <a:r>
              <a:rPr lang="en-US" dirty="0">
                <a:solidFill>
                  <a:srgbClr val="000080"/>
                </a:solidFill>
              </a:rPr>
              <a:t>-</a:t>
            </a:r>
            <a:r>
              <a:rPr lang="en-US" dirty="0" err="1">
                <a:solidFill>
                  <a:srgbClr val="000080"/>
                </a:solidFill>
              </a:rPr>
              <a:t>UseBasicParsing</a:t>
            </a:r>
            <a:r>
              <a:rPr lang="en-US" dirty="0">
                <a:solidFill>
                  <a:prstClr val="black"/>
                </a:solidFill>
              </a:rPr>
              <a:t>  </a:t>
            </a:r>
            <a:r>
              <a:rPr lang="en-US" dirty="0">
                <a:solidFill>
                  <a:srgbClr val="8A2BE2"/>
                </a:solidFill>
              </a:rPr>
              <a:t>http://git.io/vn1hQ</a:t>
            </a:r>
            <a:r>
              <a:rPr lang="en-US" dirty="0">
                <a:solidFill>
                  <a:prstClr val="black"/>
                </a:solidFill>
              </a:rPr>
              <a:t>)</a:t>
            </a:r>
            <a:r>
              <a:rPr lang="en-US" dirty="0">
                <a:solidFill>
                  <a:srgbClr val="A9A9A9"/>
                </a:solidFill>
              </a:rPr>
              <a:t>.</a:t>
            </a:r>
            <a:r>
              <a:rPr lang="en-US" dirty="0">
                <a:solidFill>
                  <a:prstClr val="black"/>
                </a:solidFill>
              </a:rPr>
              <a:t>Content</a:t>
            </a:r>
          </a:p>
          <a:p>
            <a:endParaRPr lang="en-US" dirty="0">
              <a:solidFill>
                <a:prstClr val="black"/>
              </a:solidFill>
            </a:endParaRPr>
          </a:p>
          <a:p>
            <a:r>
              <a:rPr lang="en-US" dirty="0">
                <a:solidFill>
                  <a:srgbClr val="006400"/>
                </a:solidFill>
              </a:rPr>
              <a:t># Test Connection - I'll need this if you have issues.</a:t>
            </a:r>
            <a:endParaRPr lang="en-US" dirty="0">
              <a:solidFill>
                <a:prstClr val="black"/>
              </a:solidFill>
            </a:endParaRPr>
          </a:p>
          <a:p>
            <a:r>
              <a:rPr lang="en-US" dirty="0">
                <a:solidFill>
                  <a:srgbClr val="0000FF"/>
                </a:solidFill>
              </a:rPr>
              <a:t>Test-</a:t>
            </a:r>
            <a:r>
              <a:rPr lang="en-US" dirty="0" err="1">
                <a:solidFill>
                  <a:srgbClr val="0000FF"/>
                </a:solidFill>
              </a:rPr>
              <a:t>SqlConnection</a:t>
            </a:r>
            <a:r>
              <a:rPr lang="en-US" dirty="0">
                <a:solidFill>
                  <a:prstClr val="black"/>
                </a:solidFill>
              </a:rPr>
              <a:t> </a:t>
            </a:r>
            <a:r>
              <a:rPr lang="en-US" dirty="0" err="1">
                <a:solidFill>
                  <a:srgbClr val="8A2BE2"/>
                </a:solidFill>
              </a:rPr>
              <a:t>oldsql</a:t>
            </a:r>
            <a:endParaRPr lang="en-US" dirty="0">
              <a:solidFill>
                <a:prstClr val="black"/>
              </a:solidFill>
            </a:endParaRPr>
          </a:p>
          <a:p>
            <a:endParaRPr lang="en-US" dirty="0">
              <a:solidFill>
                <a:prstClr val="black"/>
              </a:solidFill>
            </a:endParaRPr>
          </a:p>
          <a:p>
            <a:r>
              <a:rPr lang="en-US" dirty="0">
                <a:solidFill>
                  <a:srgbClr val="006400"/>
                </a:solidFill>
              </a:rPr>
              <a:t># Change the max memory real quick</a:t>
            </a:r>
            <a:endParaRPr lang="en-US" dirty="0">
              <a:solidFill>
                <a:prstClr val="black"/>
              </a:solidFill>
            </a:endParaRPr>
          </a:p>
          <a:p>
            <a:r>
              <a:rPr lang="en-US" dirty="0">
                <a:solidFill>
                  <a:srgbClr val="0000FF"/>
                </a:solidFill>
              </a:rPr>
              <a:t>Get-</a:t>
            </a:r>
            <a:r>
              <a:rPr lang="en-US" dirty="0" err="1">
                <a:solidFill>
                  <a:srgbClr val="0000FF"/>
                </a:solidFill>
              </a:rPr>
              <a:t>SqlMaxMemory</a:t>
            </a:r>
            <a:r>
              <a:rPr lang="en-US" dirty="0">
                <a:solidFill>
                  <a:prstClr val="black"/>
                </a:solidFill>
              </a:rPr>
              <a:t> </a:t>
            </a:r>
            <a:r>
              <a:rPr lang="en-US" dirty="0">
                <a:solidFill>
                  <a:srgbClr val="000080"/>
                </a:solidFill>
              </a:rPr>
              <a:t>-</a:t>
            </a:r>
            <a:r>
              <a:rPr lang="en-US" dirty="0" err="1">
                <a:solidFill>
                  <a:srgbClr val="000080"/>
                </a:solidFill>
              </a:rPr>
              <a:t>SqlServers</a:t>
            </a:r>
            <a:r>
              <a:rPr lang="en-US" dirty="0">
                <a:solidFill>
                  <a:prstClr val="black"/>
                </a:solidFill>
              </a:rPr>
              <a:t> </a:t>
            </a:r>
            <a:r>
              <a:rPr lang="en-US" dirty="0" err="1">
                <a:solidFill>
                  <a:srgbClr val="8A2BE2"/>
                </a:solidFill>
              </a:rPr>
              <a:t>oldsql</a:t>
            </a:r>
            <a:r>
              <a:rPr lang="en-US" dirty="0">
                <a:solidFill>
                  <a:srgbClr val="A9A9A9"/>
                </a:solidFill>
              </a:rPr>
              <a:t>,</a:t>
            </a:r>
            <a:r>
              <a:rPr lang="en-US" dirty="0">
                <a:solidFill>
                  <a:prstClr val="black"/>
                </a:solidFill>
              </a:rPr>
              <a:t> </a:t>
            </a:r>
            <a:r>
              <a:rPr lang="en-US" dirty="0" err="1">
                <a:solidFill>
                  <a:srgbClr val="8A2BE2"/>
                </a:solidFill>
              </a:rPr>
              <a:t>newsql</a:t>
            </a:r>
            <a:endParaRPr lang="en-US" dirty="0">
              <a:solidFill>
                <a:prstClr val="black"/>
              </a:solidFill>
            </a:endParaRPr>
          </a:p>
          <a:p>
            <a:r>
              <a:rPr lang="en-US" dirty="0">
                <a:solidFill>
                  <a:srgbClr val="0000FF"/>
                </a:solidFill>
              </a:rPr>
              <a:t>Get-</a:t>
            </a:r>
            <a:r>
              <a:rPr lang="en-US" dirty="0" err="1">
                <a:solidFill>
                  <a:srgbClr val="0000FF"/>
                </a:solidFill>
              </a:rPr>
              <a:t>SqlMaxMemory</a:t>
            </a:r>
            <a:r>
              <a:rPr lang="en-US" dirty="0">
                <a:solidFill>
                  <a:prstClr val="black"/>
                </a:solidFill>
              </a:rPr>
              <a:t> </a:t>
            </a:r>
            <a:r>
              <a:rPr lang="en-US" dirty="0">
                <a:solidFill>
                  <a:srgbClr val="000080"/>
                </a:solidFill>
              </a:rPr>
              <a:t>-</a:t>
            </a:r>
            <a:r>
              <a:rPr lang="en-US" dirty="0" err="1">
                <a:solidFill>
                  <a:srgbClr val="000080"/>
                </a:solidFill>
              </a:rPr>
              <a:t>SqlServers</a:t>
            </a:r>
            <a:r>
              <a:rPr lang="en-US" dirty="0">
                <a:solidFill>
                  <a:prstClr val="black"/>
                </a:solidFill>
              </a:rPr>
              <a:t> </a:t>
            </a:r>
            <a:r>
              <a:rPr lang="en-US" dirty="0" err="1">
                <a:solidFill>
                  <a:srgbClr val="8A2BE2"/>
                </a:solidFill>
              </a:rPr>
              <a:t>oldsql</a:t>
            </a:r>
            <a:r>
              <a:rPr lang="en-US" dirty="0">
                <a:solidFill>
                  <a:srgbClr val="A9A9A9"/>
                </a:solidFill>
              </a:rPr>
              <a:t>,</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A9A9A9"/>
                </a:solidFill>
              </a:rPr>
              <a:t>|</a:t>
            </a:r>
            <a:r>
              <a:rPr lang="en-US" dirty="0">
                <a:solidFill>
                  <a:prstClr val="black"/>
                </a:solidFill>
              </a:rPr>
              <a:t> </a:t>
            </a:r>
            <a:r>
              <a:rPr lang="en-US" dirty="0">
                <a:solidFill>
                  <a:srgbClr val="0000FF"/>
                </a:solidFill>
              </a:rPr>
              <a:t>Where-Object</a:t>
            </a:r>
            <a:r>
              <a:rPr lang="en-US" dirty="0">
                <a:solidFill>
                  <a:prstClr val="black"/>
                </a:solidFill>
              </a:rPr>
              <a:t> {</a:t>
            </a:r>
            <a:r>
              <a:rPr lang="en-US" dirty="0">
                <a:solidFill>
                  <a:srgbClr val="FF4500"/>
                </a:solidFill>
              </a:rPr>
              <a:t>$_</a:t>
            </a:r>
            <a:r>
              <a:rPr lang="en-US" dirty="0">
                <a:solidFill>
                  <a:srgbClr val="A9A9A9"/>
                </a:solidFill>
              </a:rPr>
              <a:t>.</a:t>
            </a:r>
            <a:r>
              <a:rPr lang="en-US" dirty="0" err="1">
                <a:solidFill>
                  <a:prstClr val="black"/>
                </a:solidFill>
              </a:rPr>
              <a:t>SqlMaxMB</a:t>
            </a:r>
            <a:r>
              <a:rPr lang="en-US" dirty="0">
                <a:solidFill>
                  <a:prstClr val="black"/>
                </a:solidFill>
              </a:rPr>
              <a:t> </a:t>
            </a:r>
            <a:r>
              <a:rPr lang="en-US" dirty="0">
                <a:solidFill>
                  <a:srgbClr val="A9A9A9"/>
                </a:solidFill>
              </a:rPr>
              <a:t>-</a:t>
            </a:r>
            <a:r>
              <a:rPr lang="en-US" dirty="0" err="1">
                <a:solidFill>
                  <a:srgbClr val="A9A9A9"/>
                </a:solidFill>
              </a:rPr>
              <a:t>gt</a:t>
            </a:r>
            <a:r>
              <a:rPr lang="en-US" dirty="0">
                <a:solidFill>
                  <a:prstClr val="black"/>
                </a:solidFill>
              </a:rPr>
              <a:t> </a:t>
            </a:r>
            <a:r>
              <a:rPr lang="en-US" dirty="0">
                <a:solidFill>
                  <a:srgbClr val="FF4500"/>
                </a:solidFill>
              </a:rPr>
              <a:t>$_</a:t>
            </a:r>
            <a:r>
              <a:rPr lang="en-US" dirty="0">
                <a:solidFill>
                  <a:srgbClr val="A9A9A9"/>
                </a:solidFill>
              </a:rPr>
              <a:t>.</a:t>
            </a:r>
            <a:r>
              <a:rPr lang="en-US" dirty="0">
                <a:solidFill>
                  <a:prstClr val="black"/>
                </a:solidFill>
              </a:rPr>
              <a:t> </a:t>
            </a:r>
            <a:r>
              <a:rPr lang="en-US" dirty="0" err="1">
                <a:solidFill>
                  <a:prstClr val="black"/>
                </a:solidFill>
              </a:rPr>
              <a:t>TotalMB</a:t>
            </a:r>
            <a:r>
              <a:rPr lang="en-US" dirty="0">
                <a:solidFill>
                  <a:prstClr val="black"/>
                </a:solidFill>
              </a:rPr>
              <a:t> } </a:t>
            </a:r>
            <a:r>
              <a:rPr lang="en-US" dirty="0">
                <a:solidFill>
                  <a:srgbClr val="A9A9A9"/>
                </a:solidFill>
              </a:rPr>
              <a:t>|</a:t>
            </a:r>
            <a:r>
              <a:rPr lang="en-US" dirty="0">
                <a:solidFill>
                  <a:prstClr val="black"/>
                </a:solidFill>
              </a:rPr>
              <a:t> </a:t>
            </a:r>
            <a:r>
              <a:rPr lang="en-US" dirty="0">
                <a:solidFill>
                  <a:srgbClr val="0000FF"/>
                </a:solidFill>
              </a:rPr>
              <a:t>Set-</a:t>
            </a:r>
            <a:r>
              <a:rPr lang="en-US" dirty="0" err="1">
                <a:solidFill>
                  <a:srgbClr val="0000FF"/>
                </a:solidFill>
              </a:rPr>
              <a:t>SqlMaxMemory</a:t>
            </a:r>
            <a:r>
              <a:rPr lang="en-US" dirty="0">
                <a:solidFill>
                  <a:prstClr val="black"/>
                </a:solidFill>
              </a:rPr>
              <a:t> </a:t>
            </a:r>
            <a:r>
              <a:rPr lang="en-US" dirty="0">
                <a:solidFill>
                  <a:srgbClr val="000080"/>
                </a:solidFill>
              </a:rPr>
              <a:t>-</a:t>
            </a:r>
            <a:r>
              <a:rPr lang="en-US" dirty="0" err="1">
                <a:solidFill>
                  <a:srgbClr val="000080"/>
                </a:solidFill>
              </a:rPr>
              <a:t>UseRecommended</a:t>
            </a:r>
            <a:endParaRPr lang="en-US" dirty="0">
              <a:solidFill>
                <a:prstClr val="black"/>
              </a:solidFill>
            </a:endParaRPr>
          </a:p>
          <a:p>
            <a:endParaRPr lang="en-US" dirty="0">
              <a:solidFill>
                <a:prstClr val="black"/>
              </a:solidFill>
            </a:endParaRPr>
          </a:p>
          <a:p>
            <a:r>
              <a:rPr lang="en-US" dirty="0">
                <a:solidFill>
                  <a:srgbClr val="006400"/>
                </a:solidFill>
              </a:rPr>
              <a:t># Create new login called </a:t>
            </a:r>
            <a:r>
              <a:rPr lang="en-US" dirty="0" err="1">
                <a:solidFill>
                  <a:srgbClr val="006400"/>
                </a:solidFill>
              </a:rPr>
              <a:t>migrateme</a:t>
            </a:r>
            <a:r>
              <a:rPr lang="en-US" dirty="0">
                <a:solidFill>
                  <a:srgbClr val="006400"/>
                </a:solidFill>
              </a:rPr>
              <a:t>, then migrate. </a:t>
            </a:r>
            <a:endParaRPr lang="en-US" dirty="0">
              <a:solidFill>
                <a:prstClr val="black"/>
              </a:solidFill>
            </a:endParaRPr>
          </a:p>
          <a:p>
            <a:r>
              <a:rPr lang="en-US" dirty="0">
                <a:solidFill>
                  <a:srgbClr val="0000FF"/>
                </a:solidFill>
              </a:rPr>
              <a:t>Copy-</a:t>
            </a:r>
            <a:r>
              <a:rPr lang="en-US" dirty="0" err="1">
                <a:solidFill>
                  <a:srgbClr val="0000FF"/>
                </a:solidFill>
              </a:rPr>
              <a:t>SqlLogin</a:t>
            </a:r>
            <a:r>
              <a:rPr lang="en-US" dirty="0">
                <a:solidFill>
                  <a:prstClr val="black"/>
                </a:solidFill>
              </a:rPr>
              <a:t> </a:t>
            </a:r>
            <a:r>
              <a:rPr lang="en-US" dirty="0">
                <a:solidFill>
                  <a:srgbClr val="000080"/>
                </a:solidFill>
              </a:rPr>
              <a:t>-Source</a:t>
            </a:r>
            <a:r>
              <a:rPr lang="en-US" dirty="0">
                <a:solidFill>
                  <a:prstClr val="black"/>
                </a:solidFill>
              </a:rPr>
              <a:t> </a:t>
            </a:r>
            <a:r>
              <a:rPr lang="en-US" dirty="0" err="1">
                <a:solidFill>
                  <a:srgbClr val="8A2BE2"/>
                </a:solidFill>
              </a:rPr>
              <a:t>oldsql</a:t>
            </a:r>
            <a:r>
              <a:rPr lang="en-US" dirty="0">
                <a:solidFill>
                  <a:prstClr val="black"/>
                </a:solidFill>
              </a:rPr>
              <a:t> </a:t>
            </a:r>
            <a:r>
              <a:rPr lang="en-US" dirty="0">
                <a:solidFill>
                  <a:srgbClr val="000080"/>
                </a:solidFill>
              </a:rPr>
              <a:t>-Destination</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000080"/>
                </a:solidFill>
              </a:rPr>
              <a:t>-Logins</a:t>
            </a:r>
            <a:r>
              <a:rPr lang="en-US" dirty="0">
                <a:solidFill>
                  <a:prstClr val="black"/>
                </a:solidFill>
              </a:rPr>
              <a:t> </a:t>
            </a:r>
            <a:r>
              <a:rPr lang="en-US" dirty="0" err="1">
                <a:solidFill>
                  <a:srgbClr val="8A2BE2"/>
                </a:solidFill>
              </a:rPr>
              <a:t>migrateme</a:t>
            </a:r>
            <a:r>
              <a:rPr lang="en-US" dirty="0">
                <a:solidFill>
                  <a:prstClr val="black"/>
                </a:solidFill>
              </a:rPr>
              <a:t> </a:t>
            </a:r>
            <a:r>
              <a:rPr lang="en-US" dirty="0">
                <a:solidFill>
                  <a:srgbClr val="000080"/>
                </a:solidFill>
              </a:rPr>
              <a:t>-force</a:t>
            </a:r>
            <a:endParaRPr lang="en-US" dirty="0">
              <a:solidFill>
                <a:prstClr val="black"/>
              </a:solidFill>
            </a:endParaRPr>
          </a:p>
          <a:p>
            <a:endParaRPr lang="en-US" dirty="0">
              <a:solidFill>
                <a:prstClr val="black"/>
              </a:solidFill>
            </a:endParaRPr>
          </a:p>
          <a:p>
            <a:r>
              <a:rPr lang="en-US" dirty="0">
                <a:solidFill>
                  <a:srgbClr val="006400"/>
                </a:solidFill>
              </a:rPr>
              <a:t>#  Single database Detach/attach</a:t>
            </a:r>
            <a:endParaRPr lang="en-US" dirty="0">
              <a:solidFill>
                <a:prstClr val="black"/>
              </a:solidFill>
            </a:endParaRPr>
          </a:p>
          <a:p>
            <a:r>
              <a:rPr lang="en-US" dirty="0">
                <a:solidFill>
                  <a:srgbClr val="0000FF"/>
                </a:solidFill>
              </a:rPr>
              <a:t>Copy-</a:t>
            </a:r>
            <a:r>
              <a:rPr lang="en-US" dirty="0" err="1">
                <a:solidFill>
                  <a:srgbClr val="0000FF"/>
                </a:solidFill>
              </a:rPr>
              <a:t>SqlDatabase</a:t>
            </a:r>
            <a:r>
              <a:rPr lang="en-US" dirty="0">
                <a:solidFill>
                  <a:prstClr val="black"/>
                </a:solidFill>
              </a:rPr>
              <a:t> </a:t>
            </a:r>
            <a:r>
              <a:rPr lang="en-US" dirty="0">
                <a:solidFill>
                  <a:srgbClr val="000080"/>
                </a:solidFill>
              </a:rPr>
              <a:t>-source</a:t>
            </a:r>
            <a:r>
              <a:rPr lang="en-US" dirty="0">
                <a:solidFill>
                  <a:prstClr val="black"/>
                </a:solidFill>
              </a:rPr>
              <a:t> </a:t>
            </a:r>
            <a:r>
              <a:rPr lang="en-US" dirty="0" err="1">
                <a:solidFill>
                  <a:srgbClr val="8A2BE2"/>
                </a:solidFill>
              </a:rPr>
              <a:t>oldsql</a:t>
            </a:r>
            <a:r>
              <a:rPr lang="en-US" dirty="0">
                <a:solidFill>
                  <a:prstClr val="black"/>
                </a:solidFill>
              </a:rPr>
              <a:t> </a:t>
            </a:r>
            <a:r>
              <a:rPr lang="en-US" dirty="0">
                <a:solidFill>
                  <a:srgbClr val="000080"/>
                </a:solidFill>
              </a:rPr>
              <a:t>-Destination</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000080"/>
                </a:solidFill>
              </a:rPr>
              <a:t>-Detach</a:t>
            </a:r>
            <a:r>
              <a:rPr lang="en-US" dirty="0">
                <a:solidFill>
                  <a:prstClr val="black"/>
                </a:solidFill>
              </a:rPr>
              <a:t> </a:t>
            </a:r>
            <a:r>
              <a:rPr lang="en-US" dirty="0">
                <a:solidFill>
                  <a:srgbClr val="000080"/>
                </a:solidFill>
              </a:rPr>
              <a:t>-Reattach</a:t>
            </a:r>
            <a:r>
              <a:rPr lang="en-US" dirty="0">
                <a:solidFill>
                  <a:prstClr val="black"/>
                </a:solidFill>
              </a:rPr>
              <a:t> </a:t>
            </a:r>
            <a:r>
              <a:rPr lang="en-US" dirty="0">
                <a:solidFill>
                  <a:srgbClr val="000080"/>
                </a:solidFill>
              </a:rPr>
              <a:t>-Database</a:t>
            </a:r>
            <a:r>
              <a:rPr lang="en-US" dirty="0">
                <a:solidFill>
                  <a:prstClr val="black"/>
                </a:solidFill>
              </a:rPr>
              <a:t> </a:t>
            </a:r>
            <a:r>
              <a:rPr lang="en-US" dirty="0" err="1">
                <a:solidFill>
                  <a:srgbClr val="8A2BE2"/>
                </a:solidFill>
              </a:rPr>
              <a:t>sharepoint_webanalytics_reporting</a:t>
            </a:r>
            <a:endParaRPr lang="en-US" dirty="0">
              <a:solidFill>
                <a:prstClr val="black"/>
              </a:solidFill>
            </a:endParaRPr>
          </a:p>
          <a:p>
            <a:endParaRPr lang="en-US" dirty="0">
              <a:solidFill>
                <a:prstClr val="black"/>
              </a:solidFill>
            </a:endParaRPr>
          </a:p>
          <a:p>
            <a:r>
              <a:rPr lang="en-US" dirty="0">
                <a:solidFill>
                  <a:srgbClr val="006400"/>
                </a:solidFill>
              </a:rPr>
              <a:t>#  Detach/attach migration with a -</a:t>
            </a:r>
            <a:r>
              <a:rPr lang="en-US" dirty="0" err="1">
                <a:solidFill>
                  <a:srgbClr val="006400"/>
                </a:solidFill>
              </a:rPr>
              <a:t>whatif</a:t>
            </a:r>
            <a:endParaRPr lang="en-US" dirty="0">
              <a:solidFill>
                <a:prstClr val="black"/>
              </a:solidFill>
            </a:endParaRPr>
          </a:p>
          <a:p>
            <a:r>
              <a:rPr lang="en-US" dirty="0">
                <a:solidFill>
                  <a:srgbClr val="0000FF"/>
                </a:solidFill>
              </a:rPr>
              <a:t>Start-</a:t>
            </a:r>
            <a:r>
              <a:rPr lang="en-US" dirty="0" err="1">
                <a:solidFill>
                  <a:srgbClr val="0000FF"/>
                </a:solidFill>
              </a:rPr>
              <a:t>SqlMigration</a:t>
            </a:r>
            <a:r>
              <a:rPr lang="en-US" dirty="0">
                <a:solidFill>
                  <a:prstClr val="black"/>
                </a:solidFill>
              </a:rPr>
              <a:t> </a:t>
            </a:r>
            <a:r>
              <a:rPr lang="en-US" dirty="0">
                <a:solidFill>
                  <a:srgbClr val="000080"/>
                </a:solidFill>
              </a:rPr>
              <a:t>-Source</a:t>
            </a:r>
            <a:r>
              <a:rPr lang="en-US" dirty="0">
                <a:solidFill>
                  <a:prstClr val="black"/>
                </a:solidFill>
              </a:rPr>
              <a:t> </a:t>
            </a:r>
            <a:r>
              <a:rPr lang="en-US" dirty="0" err="1">
                <a:solidFill>
                  <a:srgbClr val="8A2BE2"/>
                </a:solidFill>
              </a:rPr>
              <a:t>oldsql</a:t>
            </a:r>
            <a:r>
              <a:rPr lang="en-US" dirty="0">
                <a:solidFill>
                  <a:prstClr val="black"/>
                </a:solidFill>
              </a:rPr>
              <a:t> </a:t>
            </a:r>
            <a:r>
              <a:rPr lang="en-US" dirty="0">
                <a:solidFill>
                  <a:srgbClr val="000080"/>
                </a:solidFill>
              </a:rPr>
              <a:t>-Destination</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000080"/>
                </a:solidFill>
              </a:rPr>
              <a:t>-Detach</a:t>
            </a:r>
            <a:r>
              <a:rPr lang="en-US" dirty="0">
                <a:solidFill>
                  <a:prstClr val="black"/>
                </a:solidFill>
              </a:rPr>
              <a:t> </a:t>
            </a:r>
            <a:r>
              <a:rPr lang="en-US" dirty="0">
                <a:solidFill>
                  <a:srgbClr val="000080"/>
                </a:solidFill>
              </a:rPr>
              <a:t>-Reattach</a:t>
            </a:r>
            <a:r>
              <a:rPr lang="en-US" dirty="0">
                <a:solidFill>
                  <a:prstClr val="black"/>
                </a:solidFill>
              </a:rPr>
              <a:t> </a:t>
            </a:r>
            <a:r>
              <a:rPr lang="en-US" dirty="0">
                <a:solidFill>
                  <a:srgbClr val="000080"/>
                </a:solidFill>
              </a:rPr>
              <a:t>-</a:t>
            </a:r>
            <a:r>
              <a:rPr lang="en-US" dirty="0" err="1">
                <a:solidFill>
                  <a:srgbClr val="000080"/>
                </a:solidFill>
              </a:rPr>
              <a:t>Whatif</a:t>
            </a:r>
            <a:endParaRPr lang="en-US" dirty="0">
              <a:solidFill>
                <a:prstClr val="black"/>
              </a:solidFill>
            </a:endParaRPr>
          </a:p>
          <a:p>
            <a:endParaRPr lang="en-US" dirty="0">
              <a:solidFill>
                <a:prstClr val="black"/>
              </a:solidFill>
            </a:endParaRPr>
          </a:p>
          <a:p>
            <a:r>
              <a:rPr lang="en-US" dirty="0">
                <a:solidFill>
                  <a:srgbClr val="006400"/>
                </a:solidFill>
              </a:rPr>
              <a:t># Actually do it.</a:t>
            </a:r>
            <a:endParaRPr lang="en-US" dirty="0">
              <a:solidFill>
                <a:prstClr val="black"/>
              </a:solidFill>
            </a:endParaRPr>
          </a:p>
          <a:p>
            <a:r>
              <a:rPr lang="en-US" dirty="0">
                <a:solidFill>
                  <a:srgbClr val="0000FF"/>
                </a:solidFill>
              </a:rPr>
              <a:t>Start-</a:t>
            </a:r>
            <a:r>
              <a:rPr lang="en-US" dirty="0" err="1">
                <a:solidFill>
                  <a:srgbClr val="0000FF"/>
                </a:solidFill>
              </a:rPr>
              <a:t>SqlMigration</a:t>
            </a:r>
            <a:r>
              <a:rPr lang="en-US" dirty="0">
                <a:solidFill>
                  <a:prstClr val="black"/>
                </a:solidFill>
              </a:rPr>
              <a:t> </a:t>
            </a:r>
            <a:r>
              <a:rPr lang="en-US" dirty="0">
                <a:solidFill>
                  <a:srgbClr val="000080"/>
                </a:solidFill>
              </a:rPr>
              <a:t>-Source</a:t>
            </a:r>
            <a:r>
              <a:rPr lang="en-US" dirty="0">
                <a:solidFill>
                  <a:prstClr val="black"/>
                </a:solidFill>
              </a:rPr>
              <a:t> </a:t>
            </a:r>
            <a:r>
              <a:rPr lang="en-US" dirty="0" err="1">
                <a:solidFill>
                  <a:srgbClr val="8A2BE2"/>
                </a:solidFill>
              </a:rPr>
              <a:t>oldsql</a:t>
            </a:r>
            <a:r>
              <a:rPr lang="en-US" dirty="0">
                <a:solidFill>
                  <a:prstClr val="black"/>
                </a:solidFill>
              </a:rPr>
              <a:t> </a:t>
            </a:r>
            <a:r>
              <a:rPr lang="en-US" dirty="0">
                <a:solidFill>
                  <a:srgbClr val="000080"/>
                </a:solidFill>
              </a:rPr>
              <a:t>-Destination</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000080"/>
                </a:solidFill>
              </a:rPr>
              <a:t>-</a:t>
            </a:r>
            <a:r>
              <a:rPr lang="en-US" dirty="0" err="1">
                <a:solidFill>
                  <a:srgbClr val="000080"/>
                </a:solidFill>
              </a:rPr>
              <a:t>BackupRestore</a:t>
            </a:r>
            <a:r>
              <a:rPr lang="en-US" dirty="0">
                <a:solidFill>
                  <a:prstClr val="black"/>
                </a:solidFill>
              </a:rPr>
              <a:t> </a:t>
            </a:r>
            <a:r>
              <a:rPr lang="en-US" dirty="0">
                <a:solidFill>
                  <a:srgbClr val="000080"/>
                </a:solidFill>
              </a:rPr>
              <a:t>-</a:t>
            </a:r>
            <a:r>
              <a:rPr lang="en-US" dirty="0" err="1">
                <a:solidFill>
                  <a:srgbClr val="000080"/>
                </a:solidFill>
              </a:rPr>
              <a:t>NetworkShare</a:t>
            </a:r>
            <a:r>
              <a:rPr lang="en-US" dirty="0">
                <a:solidFill>
                  <a:prstClr val="black"/>
                </a:solidFill>
              </a:rPr>
              <a:t> </a:t>
            </a:r>
            <a:r>
              <a:rPr lang="en-US" dirty="0">
                <a:solidFill>
                  <a:srgbClr val="8A2BE2"/>
                </a:solidFill>
              </a:rPr>
              <a:t>\\nas\share\Migration</a:t>
            </a:r>
            <a:endParaRPr lang="en-US" dirty="0">
              <a:solidFill>
                <a:prstClr val="black"/>
              </a:solidFill>
            </a:endParaRPr>
          </a:p>
          <a:p>
            <a:endParaRPr lang="en-US" dirty="0">
              <a:solidFill>
                <a:prstClr val="black"/>
              </a:solidFill>
            </a:endParaRPr>
          </a:p>
          <a:p>
            <a:r>
              <a:rPr lang="en-US" dirty="0">
                <a:solidFill>
                  <a:srgbClr val="006400"/>
                </a:solidFill>
              </a:rPr>
              <a:t># Restore </a:t>
            </a:r>
            <a:r>
              <a:rPr lang="en-US" dirty="0" err="1">
                <a:solidFill>
                  <a:srgbClr val="006400"/>
                </a:solidFill>
              </a:rPr>
              <a:t>Hallengren</a:t>
            </a:r>
            <a:r>
              <a:rPr lang="en-US" dirty="0">
                <a:solidFill>
                  <a:srgbClr val="006400"/>
                </a:solidFill>
              </a:rPr>
              <a:t> Backups    </a:t>
            </a:r>
            <a:endParaRPr lang="en-US" dirty="0">
              <a:solidFill>
                <a:prstClr val="black"/>
              </a:solidFill>
            </a:endParaRPr>
          </a:p>
          <a:p>
            <a:r>
              <a:rPr lang="en-US" dirty="0">
                <a:solidFill>
                  <a:srgbClr val="0000FF"/>
                </a:solidFill>
              </a:rPr>
              <a:t>Restore-</a:t>
            </a:r>
            <a:r>
              <a:rPr lang="en-US" dirty="0" err="1">
                <a:solidFill>
                  <a:srgbClr val="0000FF"/>
                </a:solidFill>
              </a:rPr>
              <a:t>HallengrenBackup</a:t>
            </a:r>
            <a:r>
              <a:rPr lang="en-US" dirty="0">
                <a:solidFill>
                  <a:prstClr val="black"/>
                </a:solidFill>
              </a:rPr>
              <a:t> </a:t>
            </a:r>
            <a:r>
              <a:rPr lang="en-US" dirty="0">
                <a:solidFill>
                  <a:srgbClr val="000080"/>
                </a:solidFill>
              </a:rPr>
              <a:t>-</a:t>
            </a:r>
            <a:r>
              <a:rPr lang="en-US" dirty="0" err="1">
                <a:solidFill>
                  <a:srgbClr val="000080"/>
                </a:solidFill>
              </a:rPr>
              <a:t>SqlServer</a:t>
            </a:r>
            <a:r>
              <a:rPr lang="en-US" dirty="0">
                <a:solidFill>
                  <a:prstClr val="black"/>
                </a:solidFill>
              </a:rPr>
              <a:t> </a:t>
            </a:r>
            <a:r>
              <a:rPr lang="en-US" dirty="0" err="1">
                <a:solidFill>
                  <a:srgbClr val="8A2BE2"/>
                </a:solidFill>
              </a:rPr>
              <a:t>newsql</a:t>
            </a:r>
            <a:r>
              <a:rPr lang="en-US" dirty="0">
                <a:solidFill>
                  <a:prstClr val="black"/>
                </a:solidFill>
              </a:rPr>
              <a:t> </a:t>
            </a:r>
            <a:r>
              <a:rPr lang="en-US" dirty="0">
                <a:solidFill>
                  <a:srgbClr val="000080"/>
                </a:solidFill>
              </a:rPr>
              <a:t>-Path</a:t>
            </a:r>
            <a:r>
              <a:rPr lang="en-US" dirty="0">
                <a:solidFill>
                  <a:prstClr val="black"/>
                </a:solidFill>
              </a:rPr>
              <a:t> </a:t>
            </a:r>
            <a:r>
              <a:rPr lang="en-US" dirty="0">
                <a:solidFill>
                  <a:srgbClr val="8A2BE2"/>
                </a:solidFill>
              </a:rPr>
              <a:t>\\nas\share\SQLBACKUPS\staging</a:t>
            </a:r>
            <a:r>
              <a:rPr lang="en-US" dirty="0">
                <a:solidFill>
                  <a:prstClr val="black"/>
                </a:solidFill>
              </a:rPr>
              <a:t> </a:t>
            </a:r>
            <a:r>
              <a:rPr lang="en-US" dirty="0">
                <a:solidFill>
                  <a:srgbClr val="000080"/>
                </a:solidFill>
              </a:rPr>
              <a:t>-</a:t>
            </a:r>
            <a:r>
              <a:rPr lang="en-US" dirty="0" err="1">
                <a:solidFill>
                  <a:srgbClr val="000080"/>
                </a:solidFill>
              </a:rPr>
              <a:t>NoRecovery</a:t>
            </a:r>
            <a:r>
              <a:rPr lang="en-US" dirty="0">
                <a:solidFill>
                  <a:prstClr val="black"/>
                </a:solidFill>
              </a:rPr>
              <a:t> </a:t>
            </a:r>
            <a:r>
              <a:rPr lang="en-US" dirty="0">
                <a:solidFill>
                  <a:srgbClr val="000080"/>
                </a:solidFill>
              </a:rPr>
              <a:t>-Force</a:t>
            </a:r>
            <a:endParaRPr lang="en-US" dirty="0">
              <a:solidFill>
                <a:prstClr val="black"/>
              </a:solidFill>
            </a:endParaRPr>
          </a:p>
        </p:txBody>
      </p:sp>
    </p:spTree>
    <p:extLst>
      <p:ext uri="{BB962C8B-B14F-4D97-AF65-F5344CB8AC3E}">
        <p14:creationId xmlns:p14="http://schemas.microsoft.com/office/powerpoint/2010/main" val="41103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64704"/>
            <a:ext cx="9144000" cy="792088"/>
          </a:xfrm>
          <a:prstGeom prst="rect">
            <a:avLst/>
          </a:prstGeom>
        </p:spPr>
        <p:txBody>
          <a:bodyPr/>
          <a:lstStyle/>
          <a:p>
            <a:r>
              <a:rPr lang="de-DE" dirty="0"/>
              <a:t>Bonus video! Fun with Out-Grid</a:t>
            </a:r>
          </a:p>
        </p:txBody>
      </p:sp>
      <p:sp>
        <p:nvSpPr>
          <p:cNvPr id="4" name="Rectangle 3"/>
          <p:cNvSpPr/>
          <p:nvPr/>
        </p:nvSpPr>
        <p:spPr>
          <a:xfrm>
            <a:off x="179512" y="6165304"/>
            <a:ext cx="4572000" cy="830997"/>
          </a:xfrm>
          <a:prstGeom prst="rect">
            <a:avLst/>
          </a:prstGeom>
        </p:spPr>
        <p:txBody>
          <a:bodyPr>
            <a:spAutoFit/>
          </a:bodyPr>
          <a:lstStyle/>
          <a:p>
            <a:r>
              <a:rPr lang="en-US" sz="1600" dirty="0">
                <a:latin typeface="Ubuntu Mono" panose="020B0509030602030204" pitchFamily="49" charset="0"/>
              </a:rPr>
              <a:t>Get-</a:t>
            </a:r>
            <a:r>
              <a:rPr lang="en-US" sz="1600" dirty="0" err="1">
                <a:latin typeface="Ubuntu Mono" panose="020B0509030602030204" pitchFamily="49" charset="0"/>
              </a:rPr>
              <a:t>SqlDatabase</a:t>
            </a:r>
            <a:r>
              <a:rPr lang="en-US" sz="1600" dirty="0">
                <a:latin typeface="Ubuntu Mono" panose="020B0509030602030204" pitchFamily="49" charset="0"/>
              </a:rPr>
              <a:t> is part of SQLPS so Import-Module SQLPS first!</a:t>
            </a:r>
            <a:endParaRPr lang="en-US" sz="1600" dirty="0">
              <a:solidFill>
                <a:srgbClr val="FFFFFF"/>
              </a:solidFill>
              <a:latin typeface="Ubuntu Mono" panose="020B0509030602030204" pitchFamily="49" charset="0"/>
              <a:ea typeface="Segoe UI Light"/>
              <a:cs typeface="Segoe UI Light"/>
              <a:sym typeface="Segoe UI Light"/>
            </a:endParaRPr>
          </a:p>
          <a:p>
            <a:pPr marL="0" lvl="0" indent="0" defTabSz="914400">
              <a:buClr>
                <a:srgbClr val="FFFFFF"/>
              </a:buClr>
              <a:buSzPct val="100000"/>
              <a:buFont typeface="Arial"/>
              <a:buNone/>
              <a:defRPr>
                <a:solidFill>
                  <a:srgbClr val="000000"/>
                </a:solidFill>
              </a:defRPr>
            </a:pPr>
            <a:endParaRPr lang="en-US" sz="1600" dirty="0">
              <a:solidFill>
                <a:srgbClr val="FFFFFF"/>
              </a:solidFill>
              <a:latin typeface="Ubuntu Mono" panose="020B0509030602030204" pitchFamily="49" charset="0"/>
              <a:ea typeface="Segoe UI Light"/>
              <a:cs typeface="Segoe UI Light"/>
              <a:sym typeface="Segoe UI Light"/>
            </a:endParaRPr>
          </a:p>
        </p:txBody>
      </p:sp>
      <p:pic>
        <p:nvPicPr>
          <p:cNvPr id="5" name="passthru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9592" y="1772816"/>
            <a:ext cx="7272808" cy="4090955"/>
          </a:xfrm>
          <a:prstGeom prst="rect">
            <a:avLst/>
          </a:prstGeom>
        </p:spPr>
      </p:pic>
    </p:spTree>
    <p:extLst>
      <p:ext uri="{BB962C8B-B14F-4D97-AF65-F5344CB8AC3E}">
        <p14:creationId xmlns:p14="http://schemas.microsoft.com/office/powerpoint/2010/main" val="31097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-WhatIf</a:t>
            </a:r>
          </a:p>
        </p:txBody>
      </p:sp>
      <p:pic>
        <p:nvPicPr>
          <p:cNvPr id="5" name="expor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59632" y="1556792"/>
            <a:ext cx="5903640" cy="4427730"/>
          </a:xfrm>
          <a:prstGeom prst="rect">
            <a:avLst/>
          </a:prstGeom>
        </p:spPr>
      </p:pic>
    </p:spTree>
    <p:extLst>
      <p:ext uri="{BB962C8B-B14F-4D97-AF65-F5344CB8AC3E}">
        <p14:creationId xmlns:p14="http://schemas.microsoft.com/office/powerpoint/2010/main" val="208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64704"/>
            <a:ext cx="9144000" cy="792088"/>
          </a:xfrm>
          <a:prstGeom prst="rect">
            <a:avLst/>
          </a:prstGeom>
        </p:spPr>
        <p:txBody>
          <a:bodyPr/>
          <a:lstStyle/>
          <a:p>
            <a:r>
              <a:rPr lang="de-DE" dirty="0"/>
              <a:t>Summary</a:t>
            </a:r>
          </a:p>
        </p:txBody>
      </p:sp>
      <p:sp>
        <p:nvSpPr>
          <p:cNvPr id="3" name="Inhaltsplatzhalter 2"/>
          <p:cNvSpPr>
            <a:spLocks noGrp="1"/>
          </p:cNvSpPr>
          <p:nvPr>
            <p:ph idx="1"/>
          </p:nvPr>
        </p:nvSpPr>
        <p:spPr>
          <a:xfrm>
            <a:off x="251520" y="1916832"/>
            <a:ext cx="8640960" cy="2808312"/>
          </a:xfrm>
        </p:spPr>
        <p:txBody>
          <a:bodyPr/>
          <a:lstStyle/>
          <a:p>
            <a:r>
              <a:rPr lang="de-DE" dirty="0"/>
              <a:t>PowerShell &lt;3 SQL Server &lt;3 PowerShell</a:t>
            </a:r>
          </a:p>
          <a:p>
            <a:r>
              <a:rPr lang="de-DE" dirty="0"/>
              <a:t>Simplifies, and also prevents human error</a:t>
            </a:r>
          </a:p>
          <a:p>
            <a:r>
              <a:rPr lang="de-DE" dirty="0"/>
              <a:t>No more checklists or boredom</a:t>
            </a:r>
          </a:p>
          <a:p>
            <a:r>
              <a:rPr lang="de-DE" dirty="0"/>
              <a:t>Be a hero and impress your friends</a:t>
            </a:r>
          </a:p>
          <a:p>
            <a:r>
              <a:rPr lang="de-DE" dirty="0"/>
              <a:t>Find it on github at git.io/b3oo</a:t>
            </a:r>
          </a:p>
        </p:txBody>
      </p:sp>
    </p:spTree>
    <p:extLst>
      <p:ext uri="{BB962C8B-B14F-4D97-AF65-F5344CB8AC3E}">
        <p14:creationId xmlns:p14="http://schemas.microsoft.com/office/powerpoint/2010/main" val="350119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t>Now</a:t>
            </a:r>
            <a:r>
              <a:rPr lang="de-DE" dirty="0"/>
              <a:t>: 15 min break</a:t>
            </a:r>
          </a:p>
          <a:p>
            <a:endParaRPr lang="de-DE" dirty="0"/>
          </a:p>
          <a:p>
            <a:r>
              <a:rPr lang="de-DE" dirty="0"/>
              <a:t>Grab a </a:t>
            </a:r>
            <a:r>
              <a:rPr lang="de-DE" dirty="0" err="1"/>
              <a:t>coffee</a:t>
            </a:r>
            <a:endParaRPr lang="de-DE" dirty="0"/>
          </a:p>
          <a:p>
            <a:r>
              <a:rPr lang="de-DE" dirty="0" err="1"/>
              <a:t>Stay</a:t>
            </a:r>
            <a:r>
              <a:rPr lang="de-DE" dirty="0"/>
              <a:t> </a:t>
            </a:r>
            <a:r>
              <a:rPr lang="de-DE" dirty="0" err="1"/>
              <a:t>here</a:t>
            </a:r>
            <a:r>
              <a:rPr lang="de-DE" dirty="0"/>
              <a:t> </a:t>
            </a:r>
            <a:r>
              <a:rPr lang="de-DE" dirty="0" err="1"/>
              <a:t>to</a:t>
            </a:r>
            <a:r>
              <a:rPr lang="de-DE" dirty="0"/>
              <a:t> </a:t>
            </a:r>
            <a:r>
              <a:rPr lang="de-DE" dirty="0" err="1"/>
              <a:t>enjoy</a:t>
            </a:r>
            <a:r>
              <a:rPr lang="de-DE" dirty="0"/>
              <a:t> </a:t>
            </a:r>
            <a:r>
              <a:rPr lang="de-DE" dirty="0" err="1"/>
              <a:t>next</a:t>
            </a:r>
            <a:r>
              <a:rPr lang="de-DE" dirty="0"/>
              <a:t> </a:t>
            </a:r>
            <a:r>
              <a:rPr lang="de-DE" dirty="0" err="1"/>
              <a:t>presentation</a:t>
            </a:r>
            <a:endParaRPr lang="de-DE" dirty="0"/>
          </a:p>
          <a:p>
            <a:r>
              <a:rPr lang="de-DE" dirty="0"/>
              <a:t>Change </a:t>
            </a:r>
            <a:r>
              <a:rPr lang="de-DE" dirty="0" err="1"/>
              <a:t>track</a:t>
            </a:r>
            <a:r>
              <a:rPr lang="de-DE" dirty="0"/>
              <a:t> </a:t>
            </a:r>
            <a:r>
              <a:rPr lang="de-DE" dirty="0" err="1"/>
              <a:t>and</a:t>
            </a:r>
            <a:r>
              <a:rPr lang="de-DE" dirty="0"/>
              <a:t> </a:t>
            </a:r>
            <a:r>
              <a:rPr lang="de-DE" dirty="0" err="1"/>
              <a:t>switch</a:t>
            </a:r>
            <a:r>
              <a:rPr lang="de-DE" dirty="0"/>
              <a:t> </a:t>
            </a:r>
            <a:r>
              <a:rPr lang="de-DE" dirty="0" err="1"/>
              <a:t>to</a:t>
            </a:r>
            <a:r>
              <a:rPr lang="de-DE" dirty="0"/>
              <a:t> </a:t>
            </a:r>
            <a:r>
              <a:rPr lang="de-DE" dirty="0" err="1"/>
              <a:t>another</a:t>
            </a:r>
            <a:r>
              <a:rPr lang="de-DE" dirty="0"/>
              <a:t> </a:t>
            </a:r>
            <a:r>
              <a:rPr lang="de-DE" dirty="0" err="1"/>
              <a:t>room</a:t>
            </a:r>
            <a:endParaRPr lang="de-DE" dirty="0"/>
          </a:p>
          <a:p>
            <a:endParaRPr lang="de-DE" dirty="0"/>
          </a:p>
          <a:p>
            <a:r>
              <a:rPr lang="de-DE" dirty="0" err="1"/>
              <a:t>Ask</a:t>
            </a:r>
            <a:r>
              <a:rPr lang="de-DE" dirty="0"/>
              <a:t> </a:t>
            </a:r>
            <a:r>
              <a:rPr lang="de-DE" dirty="0" err="1"/>
              <a:t>me</a:t>
            </a:r>
            <a:r>
              <a:rPr lang="de-DE" dirty="0"/>
              <a:t> </a:t>
            </a:r>
            <a:r>
              <a:rPr lang="de-DE" dirty="0" err="1"/>
              <a:t>questions</a:t>
            </a:r>
            <a:r>
              <a:rPr lang="de-DE" dirty="0"/>
              <a:t> </a:t>
            </a:r>
            <a:r>
              <a:rPr lang="de-DE" dirty="0" err="1"/>
              <a:t>or</a:t>
            </a:r>
            <a:r>
              <a:rPr lang="de-DE" dirty="0"/>
              <a:t> </a:t>
            </a:r>
            <a:r>
              <a:rPr lang="de-DE" dirty="0" err="1"/>
              <a:t>meet</a:t>
            </a:r>
            <a:r>
              <a:rPr lang="de-DE" dirty="0"/>
              <a:t> </a:t>
            </a:r>
            <a:r>
              <a:rPr lang="de-DE" dirty="0" err="1"/>
              <a:t>me</a:t>
            </a:r>
            <a:r>
              <a:rPr lang="de-DE" dirty="0"/>
              <a:t> in a </a:t>
            </a:r>
            <a:r>
              <a:rPr lang="de-DE" dirty="0" err="1"/>
              <a:t>breakout</a:t>
            </a:r>
            <a:r>
              <a:rPr lang="de-DE" dirty="0"/>
              <a:t> </a:t>
            </a:r>
            <a:r>
              <a:rPr lang="de-DE" dirty="0" err="1"/>
              <a:t>session</a:t>
            </a:r>
            <a:r>
              <a:rPr lang="de-DE" dirty="0"/>
              <a:t> </a:t>
            </a:r>
            <a:r>
              <a:rPr lang="de-DE" dirty="0" err="1"/>
              <a:t>room</a:t>
            </a:r>
            <a:r>
              <a:rPr lang="de-DE" dirty="0"/>
              <a:t> </a:t>
            </a:r>
            <a:r>
              <a:rPr lang="de-DE" dirty="0" err="1"/>
              <a:t>afterwards</a:t>
            </a:r>
            <a:endParaRPr lang="de-DE" dirty="0"/>
          </a:p>
        </p:txBody>
      </p:sp>
      <p:sp>
        <p:nvSpPr>
          <p:cNvPr id="3" name="Titel 2"/>
          <p:cNvSpPr>
            <a:spLocks noGrp="1"/>
          </p:cNvSpPr>
          <p:nvPr>
            <p:ph type="title"/>
          </p:nvPr>
        </p:nvSpPr>
        <p:spPr>
          <a:xfrm>
            <a:off x="0" y="764704"/>
            <a:ext cx="9144000" cy="792088"/>
          </a:xfrm>
        </p:spPr>
        <p:txBody>
          <a:bodyPr/>
          <a:lstStyle/>
          <a:p>
            <a:r>
              <a:rPr lang="de-DE" dirty="0"/>
              <a:t>Next </a:t>
            </a:r>
            <a:r>
              <a:rPr lang="de-DE" dirty="0" err="1"/>
              <a:t>Steps</a:t>
            </a:r>
            <a:r>
              <a:rPr lang="de-DE" dirty="0"/>
              <a:t>...</a:t>
            </a:r>
          </a:p>
        </p:txBody>
      </p:sp>
    </p:spTree>
    <p:extLst>
      <p:ext uri="{BB962C8B-B14F-4D97-AF65-F5344CB8AC3E}">
        <p14:creationId xmlns:p14="http://schemas.microsoft.com/office/powerpoint/2010/main" val="33973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Questions</a:t>
            </a:r>
            <a:r>
              <a:rPr lang="de-DE" dirty="0"/>
              <a:t>?</a:t>
            </a:r>
          </a:p>
        </p:txBody>
      </p:sp>
    </p:spTree>
    <p:extLst>
      <p:ext uri="{BB962C8B-B14F-4D97-AF65-F5344CB8AC3E}">
        <p14:creationId xmlns:p14="http://schemas.microsoft.com/office/powerpoint/2010/main" val="41844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1916832"/>
            <a:ext cx="8640960" cy="3816424"/>
          </a:xfrm>
        </p:spPr>
        <p:txBody>
          <a:bodyPr/>
          <a:lstStyle/>
          <a:p>
            <a:r>
              <a:rPr lang="en-US" sz="2000" dirty="0"/>
              <a:t>SQL Server since 1999 and PowerShell since 2005</a:t>
            </a:r>
          </a:p>
          <a:p>
            <a:r>
              <a:rPr lang="en-US" sz="2000" dirty="0"/>
              <a:t>System Center Cloud and Datacenter Management MVP since 2015</a:t>
            </a:r>
          </a:p>
          <a:p>
            <a:r>
              <a:rPr lang="en-US" sz="2000" dirty="0"/>
              <a:t>DBA with </a:t>
            </a:r>
            <a:r>
              <a:rPr lang="en-US" sz="2000"/>
              <a:t>General Dynamics IT </a:t>
            </a:r>
            <a:r>
              <a:rPr lang="en-US" sz="2000" dirty="0"/>
              <a:t>at NATO Spec Ops HQ in Belgium</a:t>
            </a:r>
          </a:p>
          <a:p>
            <a:r>
              <a:rPr lang="en-US" sz="2000" dirty="0"/>
              <a:t>@cl on Twitter</a:t>
            </a:r>
          </a:p>
          <a:p>
            <a:r>
              <a:rPr lang="en-US" sz="2000" dirty="0"/>
              <a:t>Blogs at netnerds.net</a:t>
            </a:r>
          </a:p>
          <a:p>
            <a:r>
              <a:rPr lang="en-US" sz="2000" dirty="0"/>
              <a:t>Also RealCajunRecipes.com</a:t>
            </a:r>
          </a:p>
          <a:p>
            <a:r>
              <a:rPr lang="en-US" sz="2000" dirty="0"/>
              <a:t>Lead for the Belgian PowerShell User Group</a:t>
            </a:r>
          </a:p>
          <a:p>
            <a:r>
              <a:rPr lang="en-US" sz="2000" dirty="0"/>
              <a:t>Co-Lead for SQL PASS PowerShell Virtual Chapter</a:t>
            </a:r>
          </a:p>
          <a:p>
            <a:r>
              <a:rPr lang="en-US" sz="2000" dirty="0"/>
              <a:t>Please go </a:t>
            </a:r>
            <a:r>
              <a:rPr lang="en-US" sz="2000" dirty="0" err="1"/>
              <a:t>upvote</a:t>
            </a:r>
            <a:r>
              <a:rPr lang="en-US" sz="2000" dirty="0"/>
              <a:t> SQLPS cmdlets at </a:t>
            </a:r>
            <a:r>
              <a:rPr lang="en-US" sz="2000" dirty="0">
                <a:hlinkClick r:id="rId3"/>
              </a:rPr>
              <a:t>sqlps.io/vote</a:t>
            </a:r>
            <a:r>
              <a:rPr lang="en-US" sz="2000" dirty="0"/>
              <a:t> :D</a:t>
            </a:r>
          </a:p>
        </p:txBody>
      </p:sp>
      <p:sp>
        <p:nvSpPr>
          <p:cNvPr id="3" name="Titel 2"/>
          <p:cNvSpPr>
            <a:spLocks noGrp="1"/>
          </p:cNvSpPr>
          <p:nvPr>
            <p:ph type="title"/>
          </p:nvPr>
        </p:nvSpPr>
        <p:spPr>
          <a:xfrm>
            <a:off x="0" y="764704"/>
            <a:ext cx="9144000" cy="792088"/>
          </a:xfrm>
        </p:spPr>
        <p:txBody>
          <a:bodyPr/>
          <a:lstStyle/>
          <a:p>
            <a:r>
              <a:rPr lang="de-DE" dirty="0" err="1"/>
              <a:t>About_Author</a:t>
            </a:r>
            <a:endParaRPr lang="de-DE" dirty="0"/>
          </a:p>
        </p:txBody>
      </p:sp>
    </p:spTree>
    <p:extLst>
      <p:ext uri="{BB962C8B-B14F-4D97-AF65-F5344CB8AC3E}">
        <p14:creationId xmlns:p14="http://schemas.microsoft.com/office/powerpoint/2010/main" val="17831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Agenda</a:t>
            </a:r>
          </a:p>
        </p:txBody>
      </p:sp>
      <p:sp>
        <p:nvSpPr>
          <p:cNvPr id="3" name="Content Placeholder 2"/>
          <p:cNvSpPr>
            <a:spLocks noGrp="1"/>
          </p:cNvSpPr>
          <p:nvPr>
            <p:ph idx="1"/>
          </p:nvPr>
        </p:nvSpPr>
        <p:spPr>
          <a:xfrm>
            <a:off x="251520" y="1916832"/>
            <a:ext cx="8640960" cy="2664296"/>
          </a:xfrm>
        </p:spPr>
        <p:txBody>
          <a:bodyPr/>
          <a:lstStyle/>
          <a:p>
            <a:r>
              <a:rPr lang="de-DE" dirty="0"/>
              <a:t>Why</a:t>
            </a:r>
          </a:p>
          <a:p>
            <a:r>
              <a:rPr lang="de-DE" dirty="0"/>
              <a:t>What</a:t>
            </a:r>
          </a:p>
          <a:p>
            <a:r>
              <a:rPr lang="de-DE" dirty="0"/>
              <a:t>Considerations</a:t>
            </a:r>
          </a:p>
          <a:p>
            <a:r>
              <a:rPr lang="de-DE" dirty="0"/>
              <a:t>How</a:t>
            </a:r>
          </a:p>
          <a:p>
            <a:r>
              <a:rPr lang="de-DE" dirty="0"/>
              <a:t>Demos</a:t>
            </a:r>
          </a:p>
        </p:txBody>
      </p:sp>
    </p:spTree>
    <p:extLst>
      <p:ext uri="{BB962C8B-B14F-4D97-AF65-F5344CB8AC3E}">
        <p14:creationId xmlns:p14="http://schemas.microsoft.com/office/powerpoint/2010/main" val="159570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Why</a:t>
            </a:r>
          </a:p>
        </p:txBody>
      </p:sp>
      <p:pic>
        <p:nvPicPr>
          <p:cNvPr id="19" name="Content Placeholder 18"/>
          <p:cNvPicPr>
            <a:picLocks noGrp="1" noChangeAspect="1"/>
          </p:cNvPicPr>
          <p:nvPr>
            <p:ph idx="1"/>
          </p:nvPr>
        </p:nvPicPr>
        <p:blipFill>
          <a:blip r:embed="rId3"/>
          <a:stretch>
            <a:fillRect/>
          </a:stretch>
        </p:blipFill>
        <p:spPr>
          <a:xfrm>
            <a:off x="3871815" y="2893049"/>
            <a:ext cx="1400370" cy="2438740"/>
          </a:xfrm>
          <a:prstGeom prst="rect">
            <a:avLst/>
          </a:prstGeom>
        </p:spPr>
      </p:pic>
      <p:pic>
        <p:nvPicPr>
          <p:cNvPr id="27" name="Picture 26"/>
          <p:cNvPicPr>
            <a:picLocks noChangeAspect="1"/>
          </p:cNvPicPr>
          <p:nvPr/>
        </p:nvPicPr>
        <p:blipFill>
          <a:blip r:embed="rId4"/>
          <a:stretch>
            <a:fillRect/>
          </a:stretch>
        </p:blipFill>
        <p:spPr>
          <a:xfrm>
            <a:off x="6629034" y="4509120"/>
            <a:ext cx="1819529" cy="943107"/>
          </a:xfrm>
          <a:prstGeom prst="rect">
            <a:avLst/>
          </a:prstGeom>
        </p:spPr>
      </p:pic>
      <p:grpSp>
        <p:nvGrpSpPr>
          <p:cNvPr id="37" name="Group 36"/>
          <p:cNvGrpSpPr/>
          <p:nvPr/>
        </p:nvGrpSpPr>
        <p:grpSpPr>
          <a:xfrm>
            <a:off x="569764" y="1660671"/>
            <a:ext cx="2236510" cy="2154143"/>
            <a:chOff x="569764" y="1660671"/>
            <a:chExt cx="2236510" cy="2154143"/>
          </a:xfrm>
        </p:grpSpPr>
        <p:pic>
          <p:nvPicPr>
            <p:cNvPr id="21" name="Picture 20"/>
            <p:cNvPicPr>
              <a:picLocks noChangeAspect="1"/>
            </p:cNvPicPr>
            <p:nvPr/>
          </p:nvPicPr>
          <p:blipFill>
            <a:blip r:embed="rId5"/>
            <a:stretch>
              <a:fillRect/>
            </a:stretch>
          </p:blipFill>
          <p:spPr>
            <a:xfrm>
              <a:off x="755576" y="2204864"/>
              <a:ext cx="1648055" cy="1609950"/>
            </a:xfrm>
            <a:prstGeom prst="rect">
              <a:avLst/>
            </a:prstGeom>
          </p:spPr>
        </p:pic>
        <p:sp>
          <p:nvSpPr>
            <p:cNvPr id="30" name="Rectangle 29"/>
            <p:cNvSpPr/>
            <p:nvPr/>
          </p:nvSpPr>
          <p:spPr>
            <a:xfrm>
              <a:off x="569764" y="1660671"/>
              <a:ext cx="2236510" cy="400110"/>
            </a:xfrm>
            <a:prstGeom prst="rect">
              <a:avLst/>
            </a:prstGeom>
          </p:spPr>
          <p:txBody>
            <a:bodyPr wrap="none">
              <a:spAutoFit/>
            </a:bodyPr>
            <a:lstStyle/>
            <a:p>
              <a:r>
                <a:rPr lang="de-DE" sz="2000" dirty="0">
                  <a:latin typeface="Ubuntu Mono" panose="020B0509030602030204" pitchFamily="49" charset="0"/>
                </a:rPr>
                <a:t>Misconfiguration</a:t>
              </a:r>
              <a:endParaRPr lang="en-US" sz="2000" dirty="0">
                <a:latin typeface="Ubuntu Mono" panose="020B0509030602030204" pitchFamily="49" charset="0"/>
              </a:endParaRPr>
            </a:p>
          </p:txBody>
        </p:sp>
      </p:grpSp>
      <p:grpSp>
        <p:nvGrpSpPr>
          <p:cNvPr id="38" name="Group 37"/>
          <p:cNvGrpSpPr/>
          <p:nvPr/>
        </p:nvGrpSpPr>
        <p:grpSpPr>
          <a:xfrm>
            <a:off x="6228184" y="1654548"/>
            <a:ext cx="2621230" cy="1809907"/>
            <a:chOff x="6228184" y="1654548"/>
            <a:chExt cx="2621230" cy="1809907"/>
          </a:xfrm>
        </p:grpSpPr>
        <p:pic>
          <p:nvPicPr>
            <p:cNvPr id="29" name="Picture 28"/>
            <p:cNvPicPr>
              <a:picLocks noChangeAspect="1"/>
            </p:cNvPicPr>
            <p:nvPr/>
          </p:nvPicPr>
          <p:blipFill>
            <a:blip r:embed="rId6"/>
            <a:stretch>
              <a:fillRect/>
            </a:stretch>
          </p:blipFill>
          <p:spPr>
            <a:xfrm>
              <a:off x="6841263" y="2204865"/>
              <a:ext cx="1259590" cy="1259590"/>
            </a:xfrm>
            <a:prstGeom prst="rect">
              <a:avLst/>
            </a:prstGeom>
          </p:spPr>
        </p:pic>
        <p:sp>
          <p:nvSpPr>
            <p:cNvPr id="31" name="Rectangle 30"/>
            <p:cNvSpPr/>
            <p:nvPr/>
          </p:nvSpPr>
          <p:spPr>
            <a:xfrm>
              <a:off x="6228184" y="1654548"/>
              <a:ext cx="2621230" cy="400110"/>
            </a:xfrm>
            <a:prstGeom prst="rect">
              <a:avLst/>
            </a:prstGeom>
          </p:spPr>
          <p:txBody>
            <a:bodyPr wrap="none">
              <a:spAutoFit/>
            </a:bodyPr>
            <a:lstStyle/>
            <a:p>
              <a:r>
                <a:rPr lang="de-DE" sz="2000" dirty="0">
                  <a:latin typeface="Ubuntu Mono" panose="020B0509030602030204" pitchFamily="49" charset="0"/>
                </a:rPr>
                <a:t>HA Strategy Changes</a:t>
              </a:r>
              <a:endParaRPr lang="en-US" sz="2000" dirty="0">
                <a:latin typeface="Ubuntu Mono" panose="020B0509030602030204" pitchFamily="49" charset="0"/>
              </a:endParaRPr>
            </a:p>
          </p:txBody>
        </p:sp>
      </p:grpSp>
      <p:sp>
        <p:nvSpPr>
          <p:cNvPr id="32" name="Rectangle 31"/>
          <p:cNvSpPr/>
          <p:nvPr/>
        </p:nvSpPr>
        <p:spPr>
          <a:xfrm>
            <a:off x="3646105" y="2425279"/>
            <a:ext cx="1851789" cy="400110"/>
          </a:xfrm>
          <a:prstGeom prst="rect">
            <a:avLst/>
          </a:prstGeom>
        </p:spPr>
        <p:txBody>
          <a:bodyPr wrap="none">
            <a:spAutoFit/>
          </a:bodyPr>
          <a:lstStyle/>
          <a:p>
            <a:r>
              <a:rPr lang="de-DE" sz="2000" dirty="0">
                <a:latin typeface="Ubuntu Mono" panose="020B0509030602030204" pitchFamily="49" charset="0"/>
              </a:rPr>
              <a:t>Consolidation</a:t>
            </a:r>
            <a:endParaRPr lang="en-US" sz="2000" dirty="0">
              <a:latin typeface="Ubuntu Mono" panose="020B0509030602030204" pitchFamily="49" charset="0"/>
            </a:endParaRPr>
          </a:p>
        </p:txBody>
      </p:sp>
      <p:grpSp>
        <p:nvGrpSpPr>
          <p:cNvPr id="36" name="Group 35"/>
          <p:cNvGrpSpPr/>
          <p:nvPr/>
        </p:nvGrpSpPr>
        <p:grpSpPr>
          <a:xfrm>
            <a:off x="299696" y="4110038"/>
            <a:ext cx="2463217" cy="1843684"/>
            <a:chOff x="299696" y="4110038"/>
            <a:chExt cx="2463217" cy="1843684"/>
          </a:xfrm>
        </p:grpSpPr>
        <p:grpSp>
          <p:nvGrpSpPr>
            <p:cNvPr id="25" name="Group 24"/>
            <p:cNvGrpSpPr/>
            <p:nvPr/>
          </p:nvGrpSpPr>
          <p:grpSpPr>
            <a:xfrm>
              <a:off x="299696" y="4625249"/>
              <a:ext cx="2463217" cy="1328473"/>
              <a:chOff x="306479" y="5085184"/>
              <a:chExt cx="2463217" cy="1328473"/>
            </a:xfrm>
          </p:grpSpPr>
          <p:pic>
            <p:nvPicPr>
              <p:cNvPr id="22" name="image18.png"/>
              <p:cNvPicPr/>
              <p:nvPr/>
            </p:nvPicPr>
            <p:blipFill>
              <a:blip r:embed="rId7">
                <a:extLst/>
              </a:blip>
              <a:stretch>
                <a:fillRect/>
              </a:stretch>
            </p:blipFill>
            <p:spPr>
              <a:xfrm>
                <a:off x="1835696" y="5085184"/>
                <a:ext cx="934000" cy="868538"/>
              </a:xfrm>
              <a:prstGeom prst="rect">
                <a:avLst/>
              </a:prstGeom>
              <a:ln w="12700" cap="flat">
                <a:noFill/>
                <a:miter lim="400000"/>
              </a:ln>
              <a:effectLst/>
            </p:spPr>
          </p:pic>
          <p:pic>
            <p:nvPicPr>
              <p:cNvPr id="23" name="image19.png"/>
              <p:cNvPicPr/>
              <p:nvPr/>
            </p:nvPicPr>
            <p:blipFill>
              <a:blip r:embed="rId8">
                <a:extLst/>
              </a:blip>
              <a:stretch>
                <a:fillRect/>
              </a:stretch>
            </p:blipFill>
            <p:spPr>
              <a:xfrm>
                <a:off x="1043485" y="5530609"/>
                <a:ext cx="936943" cy="883048"/>
              </a:xfrm>
              <a:prstGeom prst="rect">
                <a:avLst/>
              </a:prstGeom>
              <a:ln w="12700" cap="flat">
                <a:noFill/>
                <a:miter lim="400000"/>
              </a:ln>
              <a:effectLst/>
            </p:spPr>
          </p:pic>
          <p:pic>
            <p:nvPicPr>
              <p:cNvPr id="24" name="image20.png"/>
              <p:cNvPicPr/>
              <p:nvPr/>
            </p:nvPicPr>
            <p:blipFill>
              <a:blip r:embed="rId9">
                <a:extLst/>
              </a:blip>
              <a:stretch>
                <a:fillRect/>
              </a:stretch>
            </p:blipFill>
            <p:spPr>
              <a:xfrm>
                <a:off x="306479" y="5098048"/>
                <a:ext cx="927432" cy="874084"/>
              </a:xfrm>
              <a:prstGeom prst="rect">
                <a:avLst/>
              </a:prstGeom>
              <a:ln w="12700" cap="flat">
                <a:noFill/>
                <a:miter lim="400000"/>
              </a:ln>
              <a:effectLst/>
            </p:spPr>
          </p:pic>
        </p:grpSp>
        <p:sp>
          <p:nvSpPr>
            <p:cNvPr id="33" name="Rectangle 32"/>
            <p:cNvSpPr/>
            <p:nvPr/>
          </p:nvSpPr>
          <p:spPr>
            <a:xfrm>
              <a:off x="589588" y="4110038"/>
              <a:ext cx="1980029" cy="400110"/>
            </a:xfrm>
            <a:prstGeom prst="rect">
              <a:avLst/>
            </a:prstGeom>
          </p:spPr>
          <p:txBody>
            <a:bodyPr wrap="none">
              <a:spAutoFit/>
            </a:bodyPr>
            <a:lstStyle/>
            <a:p>
              <a:r>
                <a:rPr lang="de-DE" sz="2000" dirty="0">
                  <a:latin typeface="Ubuntu Mono" panose="020B0509030602030204" pitchFamily="49" charset="0"/>
                </a:rPr>
                <a:t>Best Practices</a:t>
              </a:r>
            </a:p>
          </p:txBody>
        </p:sp>
      </p:grpSp>
      <p:sp>
        <p:nvSpPr>
          <p:cNvPr id="34" name="Rectangle 33"/>
          <p:cNvSpPr/>
          <p:nvPr/>
        </p:nvSpPr>
        <p:spPr>
          <a:xfrm>
            <a:off x="6524912" y="4106336"/>
            <a:ext cx="2236510" cy="400110"/>
          </a:xfrm>
          <a:prstGeom prst="rect">
            <a:avLst/>
          </a:prstGeom>
        </p:spPr>
        <p:txBody>
          <a:bodyPr wrap="none">
            <a:spAutoFit/>
          </a:bodyPr>
          <a:lstStyle/>
          <a:p>
            <a:r>
              <a:rPr lang="de-DE" sz="2000" dirty="0">
                <a:latin typeface="Ubuntu Mono" panose="020B0509030602030204" pitchFamily="49" charset="0"/>
              </a:rPr>
              <a:t>Platform Changes</a:t>
            </a:r>
          </a:p>
        </p:txBody>
      </p:sp>
      <p:sp>
        <p:nvSpPr>
          <p:cNvPr id="35" name="Rectangle 34"/>
          <p:cNvSpPr/>
          <p:nvPr/>
        </p:nvSpPr>
        <p:spPr>
          <a:xfrm>
            <a:off x="6038980" y="5445224"/>
            <a:ext cx="3083351" cy="430887"/>
          </a:xfrm>
          <a:prstGeom prst="rect">
            <a:avLst/>
          </a:prstGeom>
        </p:spPr>
        <p:txBody>
          <a:bodyPr wrap="square">
            <a:spAutoFit/>
          </a:bodyPr>
          <a:lstStyle/>
          <a:p>
            <a:pPr algn="ctr"/>
            <a:r>
              <a:rPr lang="de-DE" sz="1100" dirty="0">
                <a:latin typeface="Ubuntu Mono" panose="020B0509030602030204" pitchFamily="49" charset="0"/>
              </a:rPr>
              <a:t>versions, hardware, </a:t>
            </a:r>
          </a:p>
          <a:p>
            <a:pPr algn="ctr"/>
            <a:r>
              <a:rPr lang="de-DE" sz="1100" dirty="0">
                <a:latin typeface="Ubuntu Mono" panose="020B0509030602030204" pitchFamily="49" charset="0"/>
              </a:rPr>
              <a:t>virtualization, cloud</a:t>
            </a:r>
          </a:p>
        </p:txBody>
      </p:sp>
    </p:spTree>
    <p:extLst>
      <p:ext uri="{BB962C8B-B14F-4D97-AF65-F5344CB8AC3E}">
        <p14:creationId xmlns:p14="http://schemas.microsoft.com/office/powerpoint/2010/main" val="4919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 </a:t>
            </a:r>
          </a:p>
        </p:txBody>
      </p:sp>
      <p:sp>
        <p:nvSpPr>
          <p:cNvPr id="3" name="Content Placeholder 2"/>
          <p:cNvSpPr>
            <a:spLocks noGrp="1"/>
          </p:cNvSpPr>
          <p:nvPr>
            <p:ph idx="1"/>
          </p:nvPr>
        </p:nvSpPr>
        <p:spPr>
          <a:xfrm>
            <a:off x="251520" y="1556792"/>
            <a:ext cx="4392488" cy="4968552"/>
          </a:xfrm>
        </p:spPr>
        <p:txBody>
          <a:bodyPr/>
          <a:lstStyle/>
          <a:p>
            <a:r>
              <a:rPr lang="en-US" sz="2400" dirty="0">
                <a:effectLst/>
              </a:rPr>
              <a:t>Databases</a:t>
            </a:r>
          </a:p>
          <a:p>
            <a:r>
              <a:rPr lang="en-US" sz="2400" dirty="0">
                <a:effectLst/>
              </a:rPr>
              <a:t>Logins</a:t>
            </a:r>
          </a:p>
          <a:p>
            <a:r>
              <a:rPr lang="en-US" sz="2400" dirty="0">
                <a:effectLst/>
              </a:rPr>
              <a:t>Jobs &amp; Schedules</a:t>
            </a:r>
          </a:p>
          <a:p>
            <a:r>
              <a:rPr lang="en-US" sz="2400" dirty="0">
                <a:effectLst/>
              </a:rPr>
              <a:t>Server Configurations</a:t>
            </a:r>
          </a:p>
          <a:p>
            <a:r>
              <a:rPr lang="en-US" sz="2400" dirty="0">
                <a:effectLst/>
              </a:rPr>
              <a:t>Linked Servers</a:t>
            </a:r>
          </a:p>
          <a:p>
            <a:r>
              <a:rPr lang="en-US" sz="2400" dirty="0">
                <a:effectLst/>
              </a:rPr>
              <a:t>Credentials</a:t>
            </a:r>
          </a:p>
          <a:p>
            <a:r>
              <a:rPr lang="en-US" sz="2400" dirty="0">
                <a:effectLst/>
              </a:rPr>
              <a:t>Reporting Services</a:t>
            </a:r>
          </a:p>
          <a:p>
            <a:r>
              <a:rPr lang="en-US" sz="2400" dirty="0">
                <a:effectLst/>
              </a:rPr>
              <a:t>Integration Services</a:t>
            </a:r>
          </a:p>
          <a:p>
            <a:r>
              <a:rPr lang="en-US" sz="2400" dirty="0">
                <a:effectLst/>
              </a:rPr>
              <a:t>Maintenance objects</a:t>
            </a:r>
          </a:p>
        </p:txBody>
      </p:sp>
      <p:sp>
        <p:nvSpPr>
          <p:cNvPr id="4" name="Content Placeholder 2"/>
          <p:cNvSpPr txBox="1">
            <a:spLocks/>
          </p:cNvSpPr>
          <p:nvPr/>
        </p:nvSpPr>
        <p:spPr bwMode="auto">
          <a:xfrm>
            <a:off x="4644008" y="1556792"/>
            <a:ext cx="439248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tabLst>
                <a:tab pos="355600" algn="l"/>
                <a:tab pos="723900" algn="l"/>
                <a:tab pos="1168400" algn="l"/>
                <a:tab pos="1612900" algn="l"/>
                <a:tab pos="2057400" algn="l"/>
              </a:tabLst>
              <a:defRPr sz="2800">
                <a:solidFill>
                  <a:schemeClr val="bg1"/>
                </a:solidFill>
                <a:effectLst>
                  <a:outerShdw blurRad="50800" dist="38100" dir="2700000" algn="tl" rotWithShape="0">
                    <a:prstClr val="black">
                      <a:alpha val="40000"/>
                    </a:prstClr>
                  </a:outerShdw>
                </a:effectLst>
                <a:latin typeface="Ubuntu Mono" panose="020B0509030602030204" pitchFamily="49" charset="0"/>
                <a:ea typeface="Roboto" panose="02000000000000000000" pitchFamily="2" charset="0"/>
                <a:cs typeface="+mn-cs"/>
              </a:defRPr>
            </a:lvl1pPr>
            <a:lvl2pPr marL="742950" indent="-285750" algn="l" defTabSz="444500" rtl="0" eaLnBrk="0" fontAlgn="base" hangingPunct="0">
              <a:spcBef>
                <a:spcPct val="20000"/>
              </a:spcBef>
              <a:spcAft>
                <a:spcPct val="0"/>
              </a:spcAft>
              <a:buFont typeface="Arial" pitchFamily="34" charset="0"/>
              <a:buChar char="•"/>
              <a:tabLst>
                <a:tab pos="355600" algn="l"/>
                <a:tab pos="762000" algn="l"/>
                <a:tab pos="1168400" algn="l"/>
                <a:tab pos="1612900" algn="l"/>
                <a:tab pos="2057400" algn="l"/>
              </a:tabLst>
              <a:defRPr sz="2400">
                <a:solidFill>
                  <a:schemeClr val="bg1"/>
                </a:solidFill>
                <a:effectLst>
                  <a:outerShdw blurRad="50800" dist="38100" dir="2700000" algn="tl" rotWithShape="0">
                    <a:prstClr val="black">
                      <a:alpha val="40000"/>
                    </a:prstClr>
                  </a:outerShdw>
                </a:effectLst>
                <a:latin typeface="Ubuntu Mono" panose="020B0509030602030204" pitchFamily="49" charset="0"/>
                <a:ea typeface="Roboto" panose="02000000000000000000" pitchFamily="2" charset="0"/>
              </a:defRPr>
            </a:lvl2pPr>
            <a:lvl3pPr marL="1143000" indent="-228600" algn="l" rtl="0" eaLnBrk="0" fontAlgn="base" hangingPunct="0">
              <a:spcBef>
                <a:spcPct val="20000"/>
              </a:spcBef>
              <a:spcAft>
                <a:spcPct val="0"/>
              </a:spcAft>
              <a:buFont typeface="Arial" pitchFamily="34" charset="0"/>
              <a:buChar char="•"/>
              <a:tabLst>
                <a:tab pos="355600" algn="l"/>
                <a:tab pos="723900" algn="l"/>
                <a:tab pos="1168400" algn="l"/>
                <a:tab pos="1612900" algn="l"/>
                <a:tab pos="2057400" algn="l"/>
              </a:tabLst>
              <a:defRPr sz="2400">
                <a:solidFill>
                  <a:schemeClr val="bg1"/>
                </a:solidFill>
                <a:effectLst>
                  <a:outerShdw blurRad="50800" dist="38100" dir="2700000" algn="tl" rotWithShape="0">
                    <a:prstClr val="black">
                      <a:alpha val="40000"/>
                    </a:prstClr>
                  </a:outerShdw>
                </a:effectLst>
                <a:latin typeface="Ubuntu Mono" panose="020B0509030602030204" pitchFamily="49" charset="0"/>
                <a:ea typeface="Roboto" panose="02000000000000000000" pitchFamily="2" charset="0"/>
              </a:defRPr>
            </a:lvl3pPr>
            <a:lvl4pPr marL="1600200" indent="-228600" algn="l" rtl="0" eaLnBrk="0" fontAlgn="base" hangingPunct="0">
              <a:spcBef>
                <a:spcPct val="20000"/>
              </a:spcBef>
              <a:spcAft>
                <a:spcPct val="0"/>
              </a:spcAft>
              <a:buFont typeface="Arial" pitchFamily="34" charset="0"/>
              <a:buChar char="•"/>
              <a:tabLst>
                <a:tab pos="355600" algn="l"/>
                <a:tab pos="723900" algn="l"/>
                <a:tab pos="1168400" algn="l"/>
                <a:tab pos="1612900" algn="l"/>
                <a:tab pos="2057400" algn="l"/>
              </a:tabLst>
              <a:defRPr sz="2400">
                <a:solidFill>
                  <a:schemeClr val="bg1"/>
                </a:solidFill>
                <a:effectLst>
                  <a:outerShdw blurRad="50800" dist="38100" dir="2700000" algn="tl" rotWithShape="0">
                    <a:prstClr val="black">
                      <a:alpha val="40000"/>
                    </a:prstClr>
                  </a:outerShdw>
                </a:effectLst>
                <a:latin typeface="Ubuntu Mono" panose="020B0509030602030204" pitchFamily="49" charset="0"/>
                <a:ea typeface="Roboto" panose="02000000000000000000" pitchFamily="2" charset="0"/>
              </a:defRPr>
            </a:lvl4pPr>
            <a:lvl5pPr marL="2057400" indent="-228600" algn="l" rtl="0" eaLnBrk="0" fontAlgn="base" hangingPunct="0">
              <a:spcBef>
                <a:spcPct val="20000"/>
              </a:spcBef>
              <a:spcAft>
                <a:spcPct val="0"/>
              </a:spcAft>
              <a:buFont typeface="Arial" pitchFamily="34" charset="0"/>
              <a:buChar char="•"/>
              <a:tabLst>
                <a:tab pos="355600" algn="l"/>
                <a:tab pos="723900" algn="l"/>
                <a:tab pos="1168400" algn="l"/>
                <a:tab pos="1612900" algn="l"/>
                <a:tab pos="2057400" algn="l"/>
              </a:tabLst>
              <a:defRPr sz="2400">
                <a:solidFill>
                  <a:schemeClr val="bg1"/>
                </a:solidFill>
                <a:effectLst>
                  <a:outerShdw blurRad="50800" dist="38100" dir="2700000" algn="tl" rotWithShape="0">
                    <a:prstClr val="black">
                      <a:alpha val="40000"/>
                    </a:prstClr>
                  </a:outerShdw>
                </a:effectLst>
                <a:latin typeface="Ubuntu Mono" panose="020B0509030602030204" pitchFamily="49" charset="0"/>
                <a:ea typeface="Roboto" panose="02000000000000000000" pitchFamily="2"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r>
              <a:rPr lang="en-US" sz="2400" kern="0" dirty="0">
                <a:effectLst/>
              </a:rPr>
              <a:t>Availability Groups</a:t>
            </a:r>
          </a:p>
          <a:p>
            <a:r>
              <a:rPr lang="en-US" sz="2400" kern="0" dirty="0">
                <a:effectLst/>
              </a:rPr>
              <a:t>Replication Settings</a:t>
            </a:r>
          </a:p>
          <a:p>
            <a:r>
              <a:rPr lang="en-US" sz="2400" kern="0" dirty="0">
                <a:effectLst/>
              </a:rPr>
              <a:t>Central Management Server </a:t>
            </a:r>
          </a:p>
          <a:p>
            <a:r>
              <a:rPr lang="en-US" sz="2400" kern="0" dirty="0">
                <a:effectLst/>
              </a:rPr>
              <a:t>Operators</a:t>
            </a:r>
          </a:p>
          <a:p>
            <a:r>
              <a:rPr lang="en-US" sz="2400" kern="0" dirty="0">
                <a:effectLst/>
              </a:rPr>
              <a:t>Alerts</a:t>
            </a:r>
          </a:p>
          <a:p>
            <a:r>
              <a:rPr lang="en-US" sz="2400" kern="0" dirty="0">
                <a:effectLst/>
              </a:rPr>
              <a:t>Proxies</a:t>
            </a:r>
          </a:p>
          <a:p>
            <a:r>
              <a:rPr lang="en-US" sz="2400" kern="0" dirty="0">
                <a:effectLst/>
              </a:rPr>
              <a:t>Certificates</a:t>
            </a:r>
          </a:p>
          <a:p>
            <a:r>
              <a:rPr lang="en-US" sz="2400" kern="0" dirty="0">
                <a:effectLst/>
              </a:rPr>
              <a:t>Policy Management</a:t>
            </a:r>
          </a:p>
          <a:p>
            <a:r>
              <a:rPr lang="en-US" sz="2400" kern="0" dirty="0">
                <a:effectLst/>
              </a:rPr>
              <a:t>Resource Pools</a:t>
            </a:r>
          </a:p>
        </p:txBody>
      </p:sp>
      <p:sp>
        <p:nvSpPr>
          <p:cNvPr id="5" name="Rectangle 4"/>
          <p:cNvSpPr/>
          <p:nvPr/>
        </p:nvSpPr>
        <p:spPr>
          <a:xfrm>
            <a:off x="1471903" y="6263734"/>
            <a:ext cx="2018501" cy="261610"/>
          </a:xfrm>
          <a:prstGeom prst="rect">
            <a:avLst/>
          </a:prstGeom>
        </p:spPr>
        <p:txBody>
          <a:bodyPr wrap="none">
            <a:spAutoFit/>
          </a:bodyPr>
          <a:lstStyle/>
          <a:p>
            <a:r>
              <a:rPr lang="en-US" sz="1100" dirty="0">
                <a:solidFill>
                  <a:srgbClr val="FFFFFF"/>
                </a:solidFill>
                <a:effectLst/>
                <a:latin typeface="Ubuntu Mono" panose="020B0509030602030204" pitchFamily="49" charset="0"/>
                <a:ea typeface="Segoe UI Light"/>
                <a:cs typeface="Segoe UI Light"/>
                <a:sym typeface="Segoe UI Light"/>
              </a:rPr>
              <a:t>... not an exhaustive list</a:t>
            </a:r>
            <a:endParaRPr lang="en-US" sz="1100" dirty="0">
              <a:effectLst/>
              <a:latin typeface="Ubuntu Mono" panose="020B0509030602030204" pitchFamily="49" charset="0"/>
            </a:endParaRPr>
          </a:p>
        </p:txBody>
      </p:sp>
    </p:spTree>
    <p:extLst>
      <p:ext uri="{BB962C8B-B14F-4D97-AF65-F5344CB8AC3E}">
        <p14:creationId xmlns:p14="http://schemas.microsoft.com/office/powerpoint/2010/main" val="2583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a:solidFill>
            <a:srgbClr val="008080"/>
          </a:solidFill>
        </p:spPr>
        <p:txBody>
          <a:bodyPr/>
          <a:lstStyle/>
          <a:p>
            <a:r>
              <a:rPr lang="de-DE" dirty="0"/>
              <a:t>Considerations</a:t>
            </a:r>
          </a:p>
        </p:txBody>
      </p:sp>
      <p:grpSp>
        <p:nvGrpSpPr>
          <p:cNvPr id="135" name="Group 157"/>
          <p:cNvGrpSpPr/>
          <p:nvPr/>
        </p:nvGrpSpPr>
        <p:grpSpPr>
          <a:xfrm>
            <a:off x="4935341" y="1556792"/>
            <a:ext cx="3783633" cy="2016858"/>
            <a:chOff x="0" y="0"/>
            <a:chExt cx="3783627" cy="2016853"/>
          </a:xfrm>
        </p:grpSpPr>
        <p:sp>
          <p:nvSpPr>
            <p:cNvPr id="136" name="Shape 155"/>
            <p:cNvSpPr/>
            <p:nvPr/>
          </p:nvSpPr>
          <p:spPr>
            <a:xfrm>
              <a:off x="0" y="524142"/>
              <a:ext cx="3783627" cy="14927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a:defRPr>
                  <a:solidFill>
                    <a:srgbClr val="000000"/>
                  </a:solidFill>
                </a:defRPr>
              </a:pPr>
              <a:r>
                <a:rPr sz="1300" dirty="0">
                  <a:solidFill>
                    <a:srgbClr val="FFFFFF"/>
                  </a:solidFill>
                  <a:effectLst/>
                  <a:latin typeface="Ubuntu Mono" panose="020B0509030602030204" pitchFamily="49" charset="0"/>
                  <a:ea typeface="Segoe UI Light"/>
                  <a:cs typeface="Segoe UI Light"/>
                  <a:sym typeface="Segoe UI Light"/>
                </a:rPr>
                <a:t>SIDs, passwords, server roles,</a:t>
              </a:r>
              <a:r>
                <a:rPr lang="en-US" sz="1300" dirty="0">
                  <a:solidFill>
                    <a:srgbClr val="FFFFFF"/>
                  </a:solidFill>
                  <a:effectLst/>
                  <a:latin typeface="Ubuntu Mono" panose="020B0509030602030204" pitchFamily="49" charset="0"/>
                  <a:ea typeface="Segoe UI Light"/>
                  <a:cs typeface="Segoe UI Light"/>
                  <a:sym typeface="Segoe UI Light"/>
                </a:rPr>
                <a:t> server permission sets, credential mapping, password complexity &amp; expiration, default </a:t>
              </a:r>
              <a:r>
                <a:rPr lang="en-US" sz="1300" dirty="0" err="1">
                  <a:solidFill>
                    <a:srgbClr val="FFFFFF"/>
                  </a:solidFill>
                  <a:effectLst/>
                  <a:latin typeface="Ubuntu Mono" panose="020B0509030602030204" pitchFamily="49" charset="0"/>
                  <a:ea typeface="Segoe UI Light"/>
                  <a:cs typeface="Segoe UI Light"/>
                  <a:sym typeface="Segoe UI Light"/>
                </a:rPr>
                <a:t>db</a:t>
              </a:r>
              <a:r>
                <a:rPr lang="en-US" sz="1300" dirty="0">
                  <a:solidFill>
                    <a:srgbClr val="FFFFFF"/>
                  </a:solidFill>
                  <a:effectLst/>
                  <a:latin typeface="Ubuntu Mono" panose="020B0509030602030204" pitchFamily="49" charset="0"/>
                  <a:ea typeface="Segoe UI Light"/>
                  <a:cs typeface="Segoe UI Light"/>
                  <a:sym typeface="Segoe UI Light"/>
                </a:rPr>
                <a:t>, owned databases, status, default language, certificate mapped, exists at destination, login type, destination login mode, version/hash compatibility, etc.</a:t>
              </a:r>
            </a:p>
          </p:txBody>
        </p:sp>
        <p:sp>
          <p:nvSpPr>
            <p:cNvPr id="137" name="Shape 156"/>
            <p:cNvSpPr/>
            <p:nvPr/>
          </p:nvSpPr>
          <p:spPr>
            <a:xfrm>
              <a:off x="1311231" y="0"/>
              <a:ext cx="1171297" cy="523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effectLst/>
                  <a:latin typeface="Ubuntu Mono" panose="020B0509030602030204" pitchFamily="49" charset="0"/>
                </a:rPr>
                <a:t>Logins</a:t>
              </a:r>
            </a:p>
          </p:txBody>
        </p:sp>
      </p:grpSp>
      <p:grpSp>
        <p:nvGrpSpPr>
          <p:cNvPr id="145" name="Group 144"/>
          <p:cNvGrpSpPr/>
          <p:nvPr/>
        </p:nvGrpSpPr>
        <p:grpSpPr>
          <a:xfrm>
            <a:off x="605573" y="3645024"/>
            <a:ext cx="8214899" cy="2196800"/>
            <a:chOff x="605573" y="3752480"/>
            <a:chExt cx="8214899" cy="2196800"/>
          </a:xfrm>
        </p:grpSpPr>
        <p:grpSp>
          <p:nvGrpSpPr>
            <p:cNvPr id="116" name="Group 153"/>
            <p:cNvGrpSpPr/>
            <p:nvPr/>
          </p:nvGrpSpPr>
          <p:grpSpPr>
            <a:xfrm>
              <a:off x="605573" y="4935025"/>
              <a:ext cx="3955031" cy="1014255"/>
              <a:chOff x="-38155" y="-578385"/>
              <a:chExt cx="3955029" cy="1014253"/>
            </a:xfrm>
          </p:grpSpPr>
          <p:sp>
            <p:nvSpPr>
              <p:cNvPr id="139" name="Shape 151"/>
              <p:cNvSpPr/>
              <p:nvPr/>
            </p:nvSpPr>
            <p:spPr>
              <a:xfrm>
                <a:off x="7495" y="-578385"/>
                <a:ext cx="3909379"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2800" dirty="0">
                    <a:solidFill>
                      <a:srgbClr val="FFFFFF"/>
                    </a:solidFill>
                    <a:effectLst/>
                    <a:latin typeface="Ubuntu Mono" panose="020B0509030602030204" pitchFamily="49" charset="0"/>
                    <a:ea typeface="Segoe UI Light"/>
                    <a:cs typeface="Segoe UI Light"/>
                    <a:sym typeface="Segoe UI Light"/>
                  </a:rPr>
                  <a:t>Server </a:t>
                </a:r>
                <a:r>
                  <a:rPr sz="2800" dirty="0" err="1">
                    <a:solidFill>
                      <a:srgbClr val="FFFFFF"/>
                    </a:solidFill>
                    <a:effectLst/>
                    <a:latin typeface="Ubuntu Mono" panose="020B0509030602030204" pitchFamily="49" charset="0"/>
                    <a:ea typeface="Segoe UI Light"/>
                    <a:cs typeface="Segoe UI Light"/>
                    <a:sym typeface="Segoe UI Light"/>
                  </a:rPr>
                  <a:t>Configs</a:t>
                </a:r>
                <a:endParaRPr sz="2800" dirty="0">
                  <a:solidFill>
                    <a:srgbClr val="FFFFFF"/>
                  </a:solidFill>
                  <a:effectLst/>
                  <a:latin typeface="Ubuntu Mono" panose="020B0509030602030204" pitchFamily="49" charset="0"/>
                  <a:ea typeface="Segoe UI Light"/>
                  <a:cs typeface="Segoe UI Light"/>
                  <a:sym typeface="Segoe UI Light"/>
                </a:endParaRPr>
              </a:p>
            </p:txBody>
          </p:sp>
          <p:sp>
            <p:nvSpPr>
              <p:cNvPr id="140" name="Shape 152"/>
              <p:cNvSpPr/>
              <p:nvPr/>
            </p:nvSpPr>
            <p:spPr>
              <a:xfrm>
                <a:off x="-38155" y="-87349"/>
                <a:ext cx="3916875"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1400" dirty="0">
                    <a:solidFill>
                      <a:srgbClr val="FFFFFF"/>
                    </a:solidFill>
                    <a:effectLst/>
                    <a:latin typeface="Ubuntu Mono" panose="020B0509030602030204" pitchFamily="49" charset="0"/>
                    <a:ea typeface="Segoe UI Light"/>
                    <a:cs typeface="Segoe UI Light"/>
                    <a:sym typeface="Segoe UI Light"/>
                  </a:rPr>
                  <a:t>Edition differences (Enterprise -&gt; Std.)</a:t>
                </a:r>
                <a:br>
                  <a:rPr sz="1400" dirty="0">
                    <a:solidFill>
                      <a:srgbClr val="FFFFFF"/>
                    </a:solidFill>
                    <a:effectLst/>
                    <a:latin typeface="Ubuntu Mono" panose="020B0509030602030204" pitchFamily="49" charset="0"/>
                    <a:ea typeface="Segoe UI Light"/>
                    <a:cs typeface="Segoe UI Light"/>
                    <a:sym typeface="Segoe UI Light"/>
                  </a:rPr>
                </a:br>
                <a:r>
                  <a:rPr sz="1400" dirty="0">
                    <a:solidFill>
                      <a:srgbClr val="FFFFFF"/>
                    </a:solidFill>
                    <a:effectLst/>
                    <a:latin typeface="Ubuntu Mono" panose="020B0509030602030204" pitchFamily="49" charset="0"/>
                    <a:ea typeface="Segoe UI Light"/>
                    <a:cs typeface="Segoe UI Light"/>
                    <a:sym typeface="Segoe UI Light"/>
                  </a:rPr>
                  <a:t>Version differences</a:t>
                </a:r>
              </a:p>
            </p:txBody>
          </p:sp>
        </p:grpSp>
        <p:grpSp>
          <p:nvGrpSpPr>
            <p:cNvPr id="130" name="Group 163"/>
            <p:cNvGrpSpPr/>
            <p:nvPr/>
          </p:nvGrpSpPr>
          <p:grpSpPr>
            <a:xfrm>
              <a:off x="4900378" y="4953819"/>
              <a:ext cx="3859684" cy="995461"/>
              <a:chOff x="0" y="662677"/>
              <a:chExt cx="3859678" cy="995459"/>
            </a:xfrm>
          </p:grpSpPr>
          <p:sp>
            <p:nvSpPr>
              <p:cNvPr id="132" name="Shape 161"/>
              <p:cNvSpPr/>
              <p:nvPr/>
            </p:nvSpPr>
            <p:spPr>
              <a:xfrm>
                <a:off x="7340" y="662677"/>
                <a:ext cx="3626485"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latin typeface="Ubuntu Mono" panose="020B0509030602030204" pitchFamily="49" charset="0"/>
                  </a:rPr>
                  <a:t> </a:t>
                </a:r>
                <a:r>
                  <a:rPr sz="2800" dirty="0" err="1">
                    <a:solidFill>
                      <a:srgbClr val="FFFFFF"/>
                    </a:solidFill>
                    <a:effectLst/>
                    <a:latin typeface="Ubuntu Mono" panose="020B0509030602030204" pitchFamily="49" charset="0"/>
                  </a:rPr>
                  <a:t>Connstrings</a:t>
                </a:r>
                <a:endParaRPr sz="2800" dirty="0">
                  <a:solidFill>
                    <a:srgbClr val="FFFFFF"/>
                  </a:solidFill>
                  <a:effectLst/>
                  <a:latin typeface="Ubuntu Mono" panose="020B0509030602030204" pitchFamily="49" charset="0"/>
                </a:endParaRPr>
              </a:p>
            </p:txBody>
          </p:sp>
          <p:sp>
            <p:nvSpPr>
              <p:cNvPr id="133" name="Shape 162"/>
              <p:cNvSpPr/>
              <p:nvPr/>
            </p:nvSpPr>
            <p:spPr>
              <a:xfrm>
                <a:off x="0" y="1134919"/>
                <a:ext cx="3859678" cy="523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1400" dirty="0">
                    <a:solidFill>
                      <a:srgbClr val="FFFFFF"/>
                    </a:solidFill>
                    <a:effectLst/>
                    <a:latin typeface="Ubuntu Mono" panose="020B0509030602030204" pitchFamily="49" charset="0"/>
                    <a:ea typeface="Segoe UI Light"/>
                    <a:cs typeface="Segoe UI Light"/>
                    <a:sym typeface="Segoe UI Light"/>
                  </a:rPr>
                  <a:t>Which applications &amp; logins </a:t>
                </a:r>
                <a:br>
                  <a:rPr sz="1400" dirty="0">
                    <a:solidFill>
                      <a:srgbClr val="FFFFFF"/>
                    </a:solidFill>
                    <a:effectLst/>
                    <a:latin typeface="Ubuntu Mono" panose="020B0509030602030204" pitchFamily="49" charset="0"/>
                    <a:ea typeface="Segoe UI Light"/>
                    <a:cs typeface="Segoe UI Light"/>
                    <a:sym typeface="Segoe UI Light"/>
                  </a:rPr>
                </a:br>
                <a:r>
                  <a:rPr sz="1400" dirty="0">
                    <a:solidFill>
                      <a:srgbClr val="FFFFFF"/>
                    </a:solidFill>
                    <a:effectLst/>
                    <a:latin typeface="Ubuntu Mono" panose="020B0509030602030204" pitchFamily="49" charset="0"/>
                    <a:ea typeface="Segoe UI Light"/>
                    <a:cs typeface="Segoe UI Light"/>
                    <a:sym typeface="Segoe UI Light"/>
                  </a:rPr>
                  <a:t>are connecting from which hosts?</a:t>
                </a:r>
              </a:p>
            </p:txBody>
          </p:sp>
        </p:grpSp>
        <p:grpSp>
          <p:nvGrpSpPr>
            <p:cNvPr id="143" name="Group 142"/>
            <p:cNvGrpSpPr/>
            <p:nvPr/>
          </p:nvGrpSpPr>
          <p:grpSpPr>
            <a:xfrm>
              <a:off x="4902545" y="3754346"/>
              <a:ext cx="3917927" cy="995461"/>
              <a:chOff x="4902545" y="3542599"/>
              <a:chExt cx="3917927" cy="995461"/>
            </a:xfrm>
          </p:grpSpPr>
          <p:sp>
            <p:nvSpPr>
              <p:cNvPr id="118" name="Shape 166"/>
              <p:cNvSpPr/>
              <p:nvPr/>
            </p:nvSpPr>
            <p:spPr>
              <a:xfrm>
                <a:off x="4902545" y="3542599"/>
                <a:ext cx="3917927"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latin typeface="Ubuntu Mono" panose="020B0509030602030204" pitchFamily="49" charset="0"/>
                  </a:rPr>
                  <a:t>Linked Servers</a:t>
                </a:r>
              </a:p>
            </p:txBody>
          </p:sp>
          <p:sp>
            <p:nvSpPr>
              <p:cNvPr id="119" name="Shape 167"/>
              <p:cNvSpPr/>
              <p:nvPr/>
            </p:nvSpPr>
            <p:spPr>
              <a:xfrm>
                <a:off x="4912794" y="4014842"/>
                <a:ext cx="3907678"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1400" dirty="0">
                    <a:solidFill>
                      <a:srgbClr val="FFFFFF"/>
                    </a:solidFill>
                    <a:effectLst/>
                    <a:latin typeface="Ubuntu Mono" panose="020B0509030602030204" pitchFamily="49" charset="0"/>
                    <a:ea typeface="Segoe UI Light"/>
                    <a:cs typeface="Segoe UI Light"/>
                    <a:sym typeface="Segoe UI Light"/>
                  </a:rPr>
                  <a:t>OLEDB provider &amp; driver availability, </a:t>
                </a:r>
                <a:br>
                  <a:rPr sz="1400" dirty="0">
                    <a:solidFill>
                      <a:srgbClr val="FFFFFF"/>
                    </a:solidFill>
                    <a:effectLst/>
                    <a:latin typeface="Ubuntu Mono" panose="020B0509030602030204" pitchFamily="49" charset="0"/>
                    <a:ea typeface="Segoe UI Light"/>
                    <a:cs typeface="Segoe UI Light"/>
                    <a:sym typeface="Segoe UI Light"/>
                  </a:rPr>
                </a:br>
                <a:r>
                  <a:rPr sz="1400" dirty="0">
                    <a:solidFill>
                      <a:srgbClr val="FFFFFF"/>
                    </a:solidFill>
                    <a:effectLst/>
                    <a:latin typeface="Ubuntu Mono" panose="020B0509030602030204" pitchFamily="49" charset="0"/>
                    <a:ea typeface="Segoe UI Light"/>
                    <a:cs typeface="Segoe UI Light"/>
                    <a:sym typeface="Segoe UI Light"/>
                  </a:rPr>
                  <a:t>local files, remote login passwords</a:t>
                </a:r>
              </a:p>
            </p:txBody>
          </p:sp>
        </p:grpSp>
        <p:grpSp>
          <p:nvGrpSpPr>
            <p:cNvPr id="141" name="Group 140"/>
            <p:cNvGrpSpPr/>
            <p:nvPr/>
          </p:nvGrpSpPr>
          <p:grpSpPr>
            <a:xfrm>
              <a:off x="665513" y="3752480"/>
              <a:ext cx="3917928" cy="995461"/>
              <a:chOff x="665513" y="3542599"/>
              <a:chExt cx="3917928" cy="995461"/>
            </a:xfrm>
          </p:grpSpPr>
          <p:sp>
            <p:nvSpPr>
              <p:cNvPr id="120" name="Shape 168"/>
              <p:cNvSpPr/>
              <p:nvPr/>
            </p:nvSpPr>
            <p:spPr>
              <a:xfrm>
                <a:off x="665513" y="3542599"/>
                <a:ext cx="3917928" cy="5232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effectLst/>
                    <a:latin typeface="Ubuntu Mono" panose="020B0509030602030204" pitchFamily="49" charset="0"/>
                  </a:rPr>
                  <a:t>SQL Agent Objects</a:t>
                </a:r>
              </a:p>
            </p:txBody>
          </p:sp>
          <p:sp>
            <p:nvSpPr>
              <p:cNvPr id="121" name="Shape 169"/>
              <p:cNvSpPr/>
              <p:nvPr/>
            </p:nvSpPr>
            <p:spPr>
              <a:xfrm>
                <a:off x="675761" y="4014842"/>
                <a:ext cx="3907679"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defTabSz="914400">
                  <a:defRPr sz="1600">
                    <a:solidFill>
                      <a:srgbClr val="FFFFFF"/>
                    </a:solidFill>
                    <a:latin typeface="Segoe UI Light"/>
                    <a:ea typeface="Segoe UI Light"/>
                    <a:cs typeface="Segoe UI Light"/>
                    <a:sym typeface="Segoe UI Light"/>
                  </a:defRPr>
                </a:lvl1pPr>
              </a:lstStyle>
              <a:p>
                <a:pPr lvl="0">
                  <a:defRPr sz="1800">
                    <a:solidFill>
                      <a:srgbClr val="000000"/>
                    </a:solidFill>
                  </a:defRPr>
                </a:pPr>
                <a:r>
                  <a:rPr sz="1400" dirty="0">
                    <a:solidFill>
                      <a:srgbClr val="FFFFFF"/>
                    </a:solidFill>
                    <a:effectLst/>
                    <a:latin typeface="Ubuntu Mono" panose="020B0509030602030204" pitchFamily="49" charset="0"/>
                  </a:rPr>
                  <a:t>related databases, logins, credentials, schedules, disabling on source</a:t>
                </a:r>
              </a:p>
            </p:txBody>
          </p:sp>
        </p:grpSp>
      </p:grpSp>
      <p:grpSp>
        <p:nvGrpSpPr>
          <p:cNvPr id="123" name="Group 174"/>
          <p:cNvGrpSpPr/>
          <p:nvPr/>
        </p:nvGrpSpPr>
        <p:grpSpPr>
          <a:xfrm>
            <a:off x="665512" y="1557983"/>
            <a:ext cx="3863412" cy="2112644"/>
            <a:chOff x="6444" y="17107"/>
            <a:chExt cx="3863409" cy="2112642"/>
          </a:xfrm>
        </p:grpSpPr>
        <p:sp>
          <p:nvSpPr>
            <p:cNvPr id="125" name="Shape 172"/>
            <p:cNvSpPr/>
            <p:nvPr/>
          </p:nvSpPr>
          <p:spPr>
            <a:xfrm>
              <a:off x="992594" y="17107"/>
              <a:ext cx="1708157" cy="52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defTabSz="914400">
                <a:defRPr sz="2800">
                  <a:solidFill>
                    <a:srgbClr val="FFFFFF"/>
                  </a:solidFill>
                  <a:latin typeface="Segoe UI Light"/>
                  <a:ea typeface="Segoe UI Light"/>
                  <a:cs typeface="Segoe UI Light"/>
                  <a:sym typeface="Segoe UI Light"/>
                </a:defRPr>
              </a:lvl1pPr>
            </a:lstStyle>
            <a:p>
              <a:pPr lvl="0">
                <a:defRPr sz="1800">
                  <a:solidFill>
                    <a:srgbClr val="000000"/>
                  </a:solidFill>
                </a:defRPr>
              </a:pPr>
              <a:r>
                <a:rPr sz="2800" dirty="0">
                  <a:solidFill>
                    <a:srgbClr val="FFFFFF"/>
                  </a:solidFill>
                  <a:effectLst/>
                  <a:latin typeface="Ubuntu Mono" panose="020B0509030602030204" pitchFamily="49" charset="0"/>
                </a:rPr>
                <a:t>Databases</a:t>
              </a:r>
            </a:p>
          </p:txBody>
        </p:sp>
        <p:sp>
          <p:nvSpPr>
            <p:cNvPr id="126" name="Shape 173"/>
            <p:cNvSpPr/>
            <p:nvPr/>
          </p:nvSpPr>
          <p:spPr>
            <a:xfrm>
              <a:off x="6444" y="544703"/>
              <a:ext cx="3863409" cy="158504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algn="ctr" defTabSz="914400">
                <a:defRPr>
                  <a:solidFill>
                    <a:srgbClr val="000000"/>
                  </a:solidFill>
                </a:defRPr>
              </a:pPr>
              <a:r>
                <a:rPr sz="1300" dirty="0">
                  <a:solidFill>
                    <a:srgbClr val="FFFFFF"/>
                  </a:solidFill>
                  <a:effectLst/>
                  <a:latin typeface="Ubuntu Mono" panose="020B0509030602030204" pitchFamily="49" charset="0"/>
                  <a:ea typeface="Segoe UI Light"/>
                  <a:cs typeface="Segoe UI Light"/>
                  <a:sym typeface="Segoe UI Light"/>
                </a:rPr>
                <a:t>Complex file structures, </a:t>
              </a:r>
              <a:r>
                <a:rPr sz="1300" dirty="0" err="1">
                  <a:solidFill>
                    <a:srgbClr val="FFFFFF"/>
                  </a:solidFill>
                  <a:effectLst/>
                  <a:latin typeface="Ubuntu Mono" panose="020B0509030602030204" pitchFamily="49" charset="0"/>
                  <a:ea typeface="Segoe UI Light"/>
                  <a:cs typeface="Segoe UI Light"/>
                  <a:sym typeface="Segoe UI Light"/>
                </a:rPr>
                <a:t>filestreams</a:t>
              </a:r>
              <a:r>
                <a:rPr sz="1300" dirty="0">
                  <a:solidFill>
                    <a:srgbClr val="FFFFFF"/>
                  </a:solidFill>
                  <a:effectLst/>
                  <a:latin typeface="Ubuntu Mono" panose="020B0509030602030204" pitchFamily="49" charset="0"/>
                  <a:ea typeface="Segoe UI Light"/>
                  <a:cs typeface="Segoe UI Light"/>
                  <a:sym typeface="Segoe UI Light"/>
                </a:rPr>
                <a:t>,</a:t>
              </a:r>
              <a:br>
                <a:rPr sz="1300" dirty="0">
                  <a:solidFill>
                    <a:srgbClr val="FFFFFF"/>
                  </a:solidFill>
                  <a:effectLst/>
                  <a:latin typeface="Ubuntu Mono" panose="020B0509030602030204" pitchFamily="49" charset="0"/>
                  <a:ea typeface="Segoe UI Light"/>
                  <a:cs typeface="Segoe UI Light"/>
                  <a:sym typeface="Segoe UI Light"/>
                </a:rPr>
              </a:br>
              <a:r>
                <a:rPr sz="1300" dirty="0">
                  <a:solidFill>
                    <a:srgbClr val="FFFFFF"/>
                  </a:solidFill>
                  <a:effectLst/>
                  <a:latin typeface="Ubuntu Mono" panose="020B0509030602030204" pitchFamily="49" charset="0"/>
                  <a:ea typeface="Segoe UI Light"/>
                  <a:cs typeface="Segoe UI Light"/>
                  <a:sym typeface="Segoe UI Light"/>
                </a:rPr>
                <a:t>full-text indexes, edition differences, version compatibility settings, server collation, mirroring, broker-enabled, trustworthy, read-only, owner</a:t>
              </a:r>
              <a:r>
                <a:rPr lang="en-US" sz="1300" dirty="0">
                  <a:solidFill>
                    <a:srgbClr val="FFFFFF"/>
                  </a:solidFill>
                  <a:effectLst/>
                  <a:latin typeface="Ubuntu Mono" panose="020B0509030602030204" pitchFamily="49" charset="0"/>
                  <a:ea typeface="Segoe UI Light"/>
                  <a:cs typeface="Segoe UI Light"/>
                  <a:sym typeface="Segoe UI Light"/>
                </a:rPr>
                <a:t>, exists at  destination, owner chaining, associated logins, jobs, certs, linked servers, etc.</a:t>
              </a:r>
              <a:br>
                <a:rPr sz="1300" dirty="0">
                  <a:solidFill>
                    <a:srgbClr val="FFFFFF"/>
                  </a:solidFill>
                  <a:effectLst/>
                  <a:latin typeface="Ubuntu Mono" panose="020B0509030602030204" pitchFamily="49" charset="0"/>
                  <a:ea typeface="Segoe UI Light"/>
                  <a:cs typeface="Segoe UI Light"/>
                  <a:sym typeface="Segoe UI Light"/>
                </a:rPr>
              </a:br>
              <a:endParaRPr sz="600" dirty="0">
                <a:solidFill>
                  <a:srgbClr val="FFFFFF"/>
                </a:solidFill>
                <a:effectLst/>
                <a:latin typeface="Ubuntu Mono" panose="020B0509030602030204" pitchFamily="49" charset="0"/>
                <a:ea typeface="Segoe UI Light"/>
                <a:cs typeface="Segoe UI Light"/>
                <a:sym typeface="Segoe UI Light"/>
              </a:endParaRPr>
            </a:p>
          </p:txBody>
        </p:sp>
      </p:grpSp>
      <p:sp>
        <p:nvSpPr>
          <p:cNvPr id="146" name="Rectangle 145"/>
          <p:cNvSpPr/>
          <p:nvPr/>
        </p:nvSpPr>
        <p:spPr>
          <a:xfrm>
            <a:off x="1471903" y="6263734"/>
            <a:ext cx="2018501" cy="261610"/>
          </a:xfrm>
          <a:prstGeom prst="rect">
            <a:avLst/>
          </a:prstGeom>
        </p:spPr>
        <p:txBody>
          <a:bodyPr wrap="none">
            <a:spAutoFit/>
          </a:bodyPr>
          <a:lstStyle/>
          <a:p>
            <a:r>
              <a:rPr lang="en-US" sz="1100" dirty="0">
                <a:solidFill>
                  <a:srgbClr val="FFFFFF"/>
                </a:solidFill>
                <a:effectLst/>
                <a:latin typeface="Ubuntu Mono" panose="020B0509030602030204" pitchFamily="49" charset="0"/>
                <a:ea typeface="Segoe UI Light"/>
                <a:cs typeface="Segoe UI Light"/>
                <a:sym typeface="Segoe UI Light"/>
              </a:rPr>
              <a:t>... not an exhaustive list</a:t>
            </a:r>
            <a:endParaRPr lang="en-US" sz="1100" dirty="0">
              <a:effectLst/>
              <a:latin typeface="Ubuntu Mono" panose="020B0509030602030204" pitchFamily="49" charset="0"/>
            </a:endParaRPr>
          </a:p>
        </p:txBody>
      </p:sp>
    </p:spTree>
    <p:extLst>
      <p:ext uri="{BB962C8B-B14F-4D97-AF65-F5344CB8AC3E}">
        <p14:creationId xmlns:p14="http://schemas.microsoft.com/office/powerpoint/2010/main" val="33837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a:solidFill>
            <a:srgbClr val="008080"/>
          </a:solidFill>
        </p:spPr>
        <p:txBody>
          <a:bodyPr/>
          <a:lstStyle/>
          <a:p>
            <a:r>
              <a:rPr lang="de-DE" dirty="0"/>
              <a:t>Database migration methods</a:t>
            </a:r>
          </a:p>
        </p:txBody>
      </p:sp>
      <p:sp>
        <p:nvSpPr>
          <p:cNvPr id="146" name="Rectangle 145"/>
          <p:cNvSpPr/>
          <p:nvPr/>
        </p:nvSpPr>
        <p:spPr>
          <a:xfrm>
            <a:off x="1471903" y="6263734"/>
            <a:ext cx="2018501" cy="261610"/>
          </a:xfrm>
          <a:prstGeom prst="rect">
            <a:avLst/>
          </a:prstGeom>
        </p:spPr>
        <p:txBody>
          <a:bodyPr wrap="none">
            <a:spAutoFit/>
          </a:bodyPr>
          <a:lstStyle/>
          <a:p>
            <a:r>
              <a:rPr lang="en-US" sz="1100" dirty="0">
                <a:solidFill>
                  <a:srgbClr val="FFFFFF"/>
                </a:solidFill>
                <a:effectLst/>
                <a:latin typeface="Ubuntu Mono" panose="020B0509030602030204" pitchFamily="49" charset="0"/>
                <a:ea typeface="Segoe UI Light"/>
                <a:cs typeface="Segoe UI Light"/>
                <a:sym typeface="Segoe UI Light"/>
              </a:rPr>
              <a:t>... not an exhaustive list</a:t>
            </a:r>
            <a:endParaRPr lang="en-US" sz="1100" dirty="0">
              <a:effectLst/>
              <a:latin typeface="Ubuntu Mono" panose="020B0509030602030204" pitchFamily="49" charset="0"/>
            </a:endParaRPr>
          </a:p>
        </p:txBody>
      </p:sp>
      <p:sp>
        <p:nvSpPr>
          <p:cNvPr id="23" name="Shape 186"/>
          <p:cNvSpPr/>
          <p:nvPr/>
        </p:nvSpPr>
        <p:spPr>
          <a:xfrm>
            <a:off x="476826" y="1650280"/>
            <a:ext cx="4599230" cy="390876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defTabSz="914400">
              <a:buClr>
                <a:srgbClr val="FFFFFF"/>
              </a:buClr>
              <a:buSzPct val="100000"/>
              <a:defRPr>
                <a:solidFill>
                  <a:srgbClr val="000000"/>
                </a:solidFill>
              </a:defRPr>
            </a:pPr>
            <a:r>
              <a:rPr sz="2400" dirty="0">
                <a:solidFill>
                  <a:srgbClr val="FFFFFF"/>
                </a:solidFill>
                <a:effectLst/>
                <a:latin typeface="Ubuntu Mono" panose="020B0509030602030204" pitchFamily="49" charset="0"/>
                <a:ea typeface="Segoe UI Light"/>
                <a:cs typeface="Segoe UI Light"/>
                <a:sym typeface="Segoe UI Light"/>
              </a:rPr>
              <a:t>Backup and restore</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well-suited for many situations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solid and straightforward</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labor intensive,</a:t>
            </a:r>
            <a:r>
              <a:rPr lang="en-US" sz="1600" dirty="0">
                <a:solidFill>
                  <a:srgbClr val="FFFFFF"/>
                </a:solidFill>
                <a:effectLst/>
                <a:latin typeface="Ubuntu Mono" panose="020B0509030602030204" pitchFamily="49" charset="0"/>
                <a:ea typeface="Segoe UI Light"/>
                <a:cs typeface="Segoe UI Light"/>
                <a:sym typeface="Segoe UI Light"/>
              </a:rPr>
              <a:t> </a:t>
            </a:r>
            <a:r>
              <a:rPr sz="1600" dirty="0">
                <a:solidFill>
                  <a:srgbClr val="FFFFFF"/>
                </a:solidFill>
                <a:effectLst/>
                <a:latin typeface="Ubuntu Mono" panose="020B0509030602030204" pitchFamily="49" charset="0"/>
                <a:ea typeface="Segoe UI Light"/>
                <a:cs typeface="Segoe UI Light"/>
                <a:sym typeface="Segoe UI Light"/>
              </a:rPr>
              <a:t>can be scripted</a:t>
            </a:r>
            <a:br>
              <a:rPr sz="1600" dirty="0">
                <a:solidFill>
                  <a:srgbClr val="FFFFFF"/>
                </a:solidFill>
                <a:effectLst/>
                <a:latin typeface="Ubuntu Mono" panose="020B0509030602030204" pitchFamily="49" charset="0"/>
                <a:ea typeface="Segoe UI Light"/>
                <a:cs typeface="Segoe UI Light"/>
                <a:sym typeface="Segoe UI Light"/>
              </a:rPr>
            </a:br>
            <a:endParaRPr sz="1600" dirty="0">
              <a:solidFill>
                <a:srgbClr val="FFFFFF"/>
              </a:solidFill>
              <a:effectLst/>
              <a:latin typeface="Ubuntu Mono" panose="020B0509030602030204" pitchFamily="49" charset="0"/>
              <a:ea typeface="Segoe UI Light"/>
              <a:cs typeface="Segoe UI Light"/>
              <a:sym typeface="Segoe UI Light"/>
            </a:endParaRPr>
          </a:p>
          <a:p>
            <a:pPr lvl="0" defTabSz="914400">
              <a:buClr>
                <a:srgbClr val="FFFFFF"/>
              </a:buClr>
              <a:buSzPct val="100000"/>
              <a:defRPr>
                <a:solidFill>
                  <a:srgbClr val="000000"/>
                </a:solidFill>
              </a:defRPr>
            </a:pPr>
            <a:r>
              <a:rPr sz="2400" dirty="0">
                <a:solidFill>
                  <a:srgbClr val="FFFFFF"/>
                </a:solidFill>
                <a:effectLst/>
                <a:latin typeface="Ubuntu Mono" panose="020B0509030602030204" pitchFamily="49" charset="0"/>
                <a:ea typeface="Segoe UI Light"/>
                <a:cs typeface="Segoe UI Light"/>
                <a:sym typeface="Segoe UI Light"/>
              </a:rPr>
              <a:t>Detach, copy, attach</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solid, but labor intensive</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drops some attributes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increased downtime</a:t>
            </a:r>
            <a:br>
              <a:rPr sz="1600" dirty="0">
                <a:solidFill>
                  <a:srgbClr val="FFFFFF"/>
                </a:solidFill>
                <a:effectLst/>
                <a:latin typeface="Ubuntu Mono" panose="020B0509030602030204" pitchFamily="49" charset="0"/>
                <a:ea typeface="Segoe UI Light"/>
                <a:cs typeface="Segoe UI Light"/>
                <a:sym typeface="Segoe UI Light"/>
              </a:rPr>
            </a:br>
            <a:endParaRPr sz="1600" dirty="0">
              <a:solidFill>
                <a:srgbClr val="FFFFFF"/>
              </a:solidFill>
              <a:effectLst/>
              <a:latin typeface="Ubuntu Mono" panose="020B0509030602030204" pitchFamily="49" charset="0"/>
              <a:ea typeface="Segoe UI Light"/>
              <a:cs typeface="Segoe UI Light"/>
              <a:sym typeface="Segoe UI Light"/>
            </a:endParaRPr>
          </a:p>
          <a:p>
            <a:pPr lvl="0" defTabSz="914400">
              <a:buClr>
                <a:srgbClr val="FFFFFF"/>
              </a:buClr>
              <a:buSzPct val="100000"/>
              <a:defRPr>
                <a:solidFill>
                  <a:srgbClr val="000000"/>
                </a:solidFill>
              </a:defRPr>
            </a:pPr>
            <a:r>
              <a:rPr sz="2400" dirty="0">
                <a:solidFill>
                  <a:srgbClr val="FFFFFF"/>
                </a:solidFill>
                <a:effectLst/>
                <a:latin typeface="Ubuntu Mono" panose="020B0509030602030204" pitchFamily="49" charset="0"/>
                <a:ea typeface="Segoe UI Light"/>
                <a:cs typeface="Segoe UI Light"/>
                <a:sym typeface="Segoe UI Light"/>
              </a:rPr>
              <a:t>Import Export Data Wizard</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slow</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can be messy &amp; error prone</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loses attributes and logins</a:t>
            </a:r>
          </a:p>
        </p:txBody>
      </p:sp>
      <p:sp>
        <p:nvSpPr>
          <p:cNvPr id="25" name="Shape 188"/>
          <p:cNvSpPr/>
          <p:nvPr/>
        </p:nvSpPr>
        <p:spPr>
          <a:xfrm>
            <a:off x="4860032" y="1650280"/>
            <a:ext cx="3736781" cy="427809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lvl="0" defTabSz="914400">
              <a:buClr>
                <a:srgbClr val="FFFFFF"/>
              </a:buClr>
              <a:buSzPct val="100000"/>
              <a:defRPr>
                <a:solidFill>
                  <a:srgbClr val="000000"/>
                </a:solidFill>
              </a:defRPr>
            </a:pPr>
            <a:r>
              <a:rPr lang="en-US" sz="2400" dirty="0">
                <a:solidFill>
                  <a:srgbClr val="FFFFFF"/>
                </a:solidFill>
                <a:effectLst/>
                <a:latin typeface="Ubuntu Mono" panose="020B0509030602030204" pitchFamily="49" charset="0"/>
                <a:ea typeface="Segoe UI Light"/>
                <a:cs typeface="Segoe UI Light"/>
                <a:sym typeface="Segoe UI Light"/>
              </a:rPr>
              <a:t>Log Shipping</a:t>
            </a:r>
            <a:br>
              <a:rPr lang="en-US" sz="1600" dirty="0">
                <a:solidFill>
                  <a:srgbClr val="FFFFFF"/>
                </a:solidFill>
                <a:effectLst/>
                <a:latin typeface="Ubuntu Mono" panose="020B0509030602030204" pitchFamily="49" charset="0"/>
                <a:ea typeface="Segoe UI Light"/>
                <a:cs typeface="Segoe UI Light"/>
                <a:sym typeface="Segoe UI Light"/>
              </a:rPr>
            </a:br>
            <a:r>
              <a:rPr lang="en-US" sz="1600" dirty="0">
                <a:solidFill>
                  <a:srgbClr val="FFFFFF"/>
                </a:solidFill>
                <a:effectLst/>
                <a:latin typeface="Ubuntu Mono" panose="020B0509030602030204" pitchFamily="49" charset="0"/>
                <a:ea typeface="Segoe UI Light"/>
                <a:cs typeface="Segoe UI Light"/>
                <a:sym typeface="Segoe UI Light"/>
              </a:rPr>
              <a:t>- ideal for large databases</a:t>
            </a:r>
            <a:br>
              <a:rPr lang="en-US" sz="1600" dirty="0">
                <a:solidFill>
                  <a:srgbClr val="FFFFFF"/>
                </a:solidFill>
                <a:effectLst/>
                <a:latin typeface="Ubuntu Mono" panose="020B0509030602030204" pitchFamily="49" charset="0"/>
                <a:ea typeface="Segoe UI Light"/>
                <a:cs typeface="Segoe UI Light"/>
                <a:sym typeface="Segoe UI Light"/>
              </a:rPr>
            </a:br>
            <a:r>
              <a:rPr lang="en-US" sz="1600" dirty="0">
                <a:solidFill>
                  <a:srgbClr val="FFFFFF"/>
                </a:solidFill>
                <a:effectLst/>
                <a:latin typeface="Ubuntu Mono" panose="020B0509030602030204" pitchFamily="49" charset="0"/>
                <a:ea typeface="Segoe UI Light"/>
                <a:cs typeface="Segoe UI Light"/>
                <a:sym typeface="Segoe UI Light"/>
              </a:rPr>
              <a:t>- solid, but complex</a:t>
            </a:r>
            <a:br>
              <a:rPr lang="en-US" sz="1600" dirty="0">
                <a:solidFill>
                  <a:srgbClr val="FFFFFF"/>
                </a:solidFill>
                <a:effectLst/>
                <a:latin typeface="Ubuntu Mono" panose="020B0509030602030204" pitchFamily="49" charset="0"/>
                <a:ea typeface="Segoe UI Light"/>
                <a:cs typeface="Segoe UI Light"/>
                <a:sym typeface="Segoe UI Light"/>
              </a:rPr>
            </a:br>
            <a:r>
              <a:rPr lang="en-US" sz="1600" dirty="0">
                <a:solidFill>
                  <a:srgbClr val="FFFFFF"/>
                </a:solidFill>
                <a:effectLst/>
                <a:latin typeface="Ubuntu Mono" panose="020B0509030602030204" pitchFamily="49" charset="0"/>
                <a:ea typeface="Segoe UI Light"/>
                <a:cs typeface="Segoe UI Light"/>
                <a:sym typeface="Segoe UI Light"/>
              </a:rPr>
              <a:t>- edition &amp; version combo concerns</a:t>
            </a:r>
          </a:p>
          <a:p>
            <a:pPr lvl="0" defTabSz="914400">
              <a:buClr>
                <a:srgbClr val="FFFFFF"/>
              </a:buClr>
              <a:buSzPct val="100000"/>
              <a:defRPr>
                <a:solidFill>
                  <a:srgbClr val="000000"/>
                </a:solidFill>
              </a:defRPr>
            </a:pPr>
            <a:endParaRPr lang="en-US" sz="2400" dirty="0">
              <a:solidFill>
                <a:srgbClr val="FFFFFF"/>
              </a:solidFill>
              <a:effectLst/>
              <a:latin typeface="Ubuntu Mono" panose="020B0509030602030204" pitchFamily="49" charset="0"/>
              <a:ea typeface="Segoe UI Light"/>
              <a:cs typeface="Segoe UI Light"/>
              <a:sym typeface="Segoe UI Light"/>
            </a:endParaRPr>
          </a:p>
          <a:p>
            <a:pPr lvl="0" defTabSz="914400">
              <a:buClr>
                <a:srgbClr val="FFFFFF"/>
              </a:buClr>
              <a:buSzPct val="100000"/>
              <a:defRPr>
                <a:solidFill>
                  <a:srgbClr val="000000"/>
                </a:solidFill>
              </a:defRPr>
            </a:pPr>
            <a:r>
              <a:rPr sz="2400" dirty="0">
                <a:solidFill>
                  <a:srgbClr val="FFFFFF"/>
                </a:solidFill>
                <a:effectLst/>
                <a:latin typeface="Ubuntu Mono" panose="020B0509030602030204" pitchFamily="49" charset="0"/>
                <a:ea typeface="Segoe UI Light"/>
                <a:cs typeface="Segoe UI Light"/>
                <a:sym typeface="Segoe UI Light"/>
              </a:rPr>
              <a:t>Mirroring</a:t>
            </a:r>
            <a:r>
              <a:rPr sz="1600" dirty="0">
                <a:solidFill>
                  <a:srgbClr val="FFFFFF"/>
                </a:solidFill>
                <a:effectLst/>
                <a:latin typeface="Ubuntu Mono" panose="020B0509030602030204" pitchFamily="49" charset="0"/>
                <a:ea typeface="Segoe UI Light"/>
                <a:cs typeface="Segoe UI Light"/>
                <a:sym typeface="Segoe UI Light"/>
              </a:rPr>
              <a:t> </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ideal for large databases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a:t>
            </a:r>
            <a:r>
              <a:rPr lang="en-US" sz="1600" dirty="0">
                <a:solidFill>
                  <a:srgbClr val="FFFFFF"/>
                </a:solidFill>
                <a:effectLst/>
                <a:latin typeface="Ubuntu Mono" panose="020B0509030602030204" pitchFamily="49" charset="0"/>
                <a:ea typeface="Segoe UI Light"/>
                <a:cs typeface="Segoe UI Light"/>
                <a:sym typeface="Segoe UI Light"/>
              </a:rPr>
              <a:t>most </a:t>
            </a:r>
            <a:r>
              <a:rPr sz="1600" dirty="0">
                <a:solidFill>
                  <a:srgbClr val="FFFFFF"/>
                </a:solidFill>
                <a:effectLst/>
                <a:latin typeface="Ubuntu Mono" panose="020B0509030602030204" pitchFamily="49" charset="0"/>
                <a:ea typeface="Segoe UI Light"/>
                <a:cs typeface="Segoe UI Light"/>
                <a:sym typeface="Segoe UI Light"/>
              </a:rPr>
              <a:t>complex</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edition dependent</a:t>
            </a:r>
            <a:br>
              <a:rPr sz="1600" dirty="0">
                <a:solidFill>
                  <a:srgbClr val="FFFFFF"/>
                </a:solidFill>
                <a:effectLst/>
                <a:latin typeface="Ubuntu Mono" panose="020B0509030602030204" pitchFamily="49" charset="0"/>
                <a:ea typeface="Segoe UI Light"/>
                <a:cs typeface="Segoe UI Light"/>
                <a:sym typeface="Segoe UI Light"/>
              </a:rPr>
            </a:br>
            <a:endParaRPr sz="1600" dirty="0">
              <a:solidFill>
                <a:srgbClr val="FFFFFF"/>
              </a:solidFill>
              <a:effectLst/>
              <a:latin typeface="Ubuntu Mono" panose="020B0509030602030204" pitchFamily="49" charset="0"/>
              <a:ea typeface="Segoe UI Light"/>
              <a:cs typeface="Segoe UI Light"/>
              <a:sym typeface="Segoe UI Light"/>
            </a:endParaRPr>
          </a:p>
          <a:p>
            <a:pPr lvl="0" defTabSz="914400">
              <a:buClr>
                <a:srgbClr val="FFFFFF"/>
              </a:buClr>
              <a:buSzPct val="100000"/>
              <a:defRPr>
                <a:solidFill>
                  <a:srgbClr val="000000"/>
                </a:solidFill>
              </a:defRPr>
            </a:pPr>
            <a:r>
              <a:rPr sz="2400" dirty="0">
                <a:solidFill>
                  <a:srgbClr val="FFFFFF"/>
                </a:solidFill>
                <a:effectLst/>
                <a:latin typeface="Ubuntu Mono" panose="020B0509030602030204" pitchFamily="49" charset="0"/>
                <a:ea typeface="Segoe UI Light"/>
                <a:cs typeface="Segoe UI Light"/>
                <a:sym typeface="Segoe UI Light"/>
              </a:rPr>
              <a:t>Copy Database Wizard</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decent for small migrations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prone to </a:t>
            </a:r>
            <a:r>
              <a:rPr lang="en-US" sz="1600" dirty="0">
                <a:solidFill>
                  <a:srgbClr val="FFFFFF"/>
                </a:solidFill>
                <a:effectLst/>
                <a:latin typeface="Ubuntu Mono" panose="020B0509030602030204" pitchFamily="49" charset="0"/>
                <a:ea typeface="Segoe UI Light"/>
                <a:cs typeface="Segoe UI Light"/>
                <a:sym typeface="Segoe UI Light"/>
              </a:rPr>
              <a:t>typos and errors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drops some attributes</a:t>
            </a:r>
            <a:br>
              <a:rPr sz="1600" dirty="0">
                <a:solidFill>
                  <a:srgbClr val="FFFFFF"/>
                </a:solidFill>
                <a:effectLst/>
                <a:latin typeface="Ubuntu Mono" panose="020B0509030602030204" pitchFamily="49" charset="0"/>
                <a:ea typeface="Segoe UI Light"/>
                <a:cs typeface="Segoe UI Light"/>
                <a:sym typeface="Segoe UI Light"/>
              </a:rPr>
            </a:br>
            <a:r>
              <a:rPr sz="1600" dirty="0">
                <a:solidFill>
                  <a:srgbClr val="FFFFFF"/>
                </a:solidFill>
                <a:effectLst/>
                <a:latin typeface="Ubuntu Mono" panose="020B0509030602030204" pitchFamily="49" charset="0"/>
                <a:ea typeface="Segoe UI Light"/>
                <a:cs typeface="Segoe UI Light"/>
                <a:sym typeface="Segoe UI Light"/>
              </a:rPr>
              <a:t>- dependencies often error out</a:t>
            </a:r>
          </a:p>
        </p:txBody>
      </p:sp>
    </p:spTree>
    <p:extLst>
      <p:ext uri="{BB962C8B-B14F-4D97-AF65-F5344CB8AC3E}">
        <p14:creationId xmlns:p14="http://schemas.microsoft.com/office/powerpoint/2010/main" val="282952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Copy Database Wizard demo</a:t>
            </a:r>
          </a:p>
        </p:txBody>
      </p:sp>
      <p:pic>
        <p:nvPicPr>
          <p:cNvPr id="5" name="detach-attachmediu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464" y="1700808"/>
            <a:ext cx="7814968" cy="4392488"/>
          </a:xfrm>
          <a:prstGeom prst="rect">
            <a:avLst/>
          </a:prstGeom>
        </p:spPr>
      </p:pic>
    </p:spTree>
    <p:extLst>
      <p:ext uri="{BB962C8B-B14F-4D97-AF65-F5344CB8AC3E}">
        <p14:creationId xmlns:p14="http://schemas.microsoft.com/office/powerpoint/2010/main" val="251774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Login migration methods</a:t>
            </a:r>
          </a:p>
        </p:txBody>
      </p:sp>
      <p:sp>
        <p:nvSpPr>
          <p:cNvPr id="7" name="Shape 202"/>
          <p:cNvSpPr/>
          <p:nvPr/>
        </p:nvSpPr>
        <p:spPr>
          <a:xfrm>
            <a:off x="396311" y="2168860"/>
            <a:ext cx="3959665" cy="267765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lvl="0" defTabSz="914400">
              <a:defRPr>
                <a:solidFill>
                  <a:srgbClr val="000000"/>
                </a:solidFill>
              </a:defRPr>
            </a:pPr>
            <a:r>
              <a:rPr sz="2400" dirty="0">
                <a:solidFill>
                  <a:srgbClr val="FFFFFF"/>
                </a:solidFill>
                <a:latin typeface="Ubuntu Mono" panose="020B0509030602030204" pitchFamily="49" charset="0"/>
                <a:ea typeface="Segoe UI Light"/>
                <a:cs typeface="Segoe UI Light"/>
                <a:sym typeface="Segoe UI Light"/>
              </a:rPr>
              <a:t>SSIS Transfer Logins Task</a:t>
            </a:r>
            <a:br>
              <a:rPr dirty="0">
                <a:solidFill>
                  <a:srgbClr val="FFFFFF"/>
                </a:solidFill>
                <a:latin typeface="Ubuntu Mono" panose="020B0509030602030204" pitchFamily="49" charset="0"/>
                <a:ea typeface="Segoe UI Light"/>
                <a:cs typeface="Segoe UI Light"/>
                <a:sym typeface="Segoe UI Light"/>
              </a:rPr>
            </a:br>
            <a:br>
              <a:rPr lang="en-US" sz="1600" dirty="0">
                <a:solidFill>
                  <a:srgbClr val="FFFFFF"/>
                </a:solidFill>
                <a:latin typeface="Ubuntu Mono" panose="020B0509030602030204" pitchFamily="49" charset="0"/>
                <a:ea typeface="Segoe UI Light"/>
                <a:cs typeface="Segoe UI Light"/>
                <a:sym typeface="Segoe UI Light"/>
              </a:rPr>
            </a:br>
            <a:r>
              <a:rPr sz="1600" dirty="0">
                <a:solidFill>
                  <a:srgbClr val="FFFFFF"/>
                </a:solidFill>
                <a:latin typeface="Ubuntu Mono" panose="020B0509030602030204" pitchFamily="49" charset="0"/>
                <a:ea typeface="Segoe UI Light"/>
                <a:cs typeface="Segoe UI Light"/>
                <a:sym typeface="Segoe UI Light"/>
              </a:rPr>
              <a:t>Very painful </a:t>
            </a:r>
            <a:br>
              <a:rPr sz="1600" dirty="0">
                <a:solidFill>
                  <a:srgbClr val="FFFFFF"/>
                </a:solidFill>
                <a:latin typeface="Ubuntu Mono" panose="020B0509030602030204" pitchFamily="49" charset="0"/>
                <a:ea typeface="Segoe UI Light"/>
                <a:cs typeface="Segoe UI Light"/>
                <a:sym typeface="Segoe UI Light"/>
              </a:rPr>
            </a:br>
            <a:endParaRPr sz="1600" dirty="0">
              <a:solidFill>
                <a:srgbClr val="FFFFFF"/>
              </a:solidFill>
              <a:latin typeface="Ubuntu Mono" panose="020B0509030602030204" pitchFamily="49" charset="0"/>
              <a:ea typeface="Segoe UI Light"/>
              <a:cs typeface="Segoe UI Light"/>
              <a:sym typeface="Segoe UI Light"/>
            </a:endParaRP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changes passwords</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disables account</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does not transfer server roles or server permission sets</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maintains SIDs</a:t>
            </a:r>
            <a:br>
              <a:rPr sz="1600" dirty="0">
                <a:solidFill>
                  <a:srgbClr val="FFFFFF"/>
                </a:solidFill>
                <a:latin typeface="Ubuntu Mono" panose="020B0509030602030204" pitchFamily="49" charset="0"/>
                <a:ea typeface="Segoe UI Light"/>
                <a:cs typeface="Segoe UI Light"/>
                <a:sym typeface="Segoe UI Light"/>
              </a:rPr>
            </a:br>
            <a:endParaRPr sz="1600" dirty="0">
              <a:solidFill>
                <a:srgbClr val="FFFFFF"/>
              </a:solidFill>
              <a:latin typeface="Ubuntu Mono" panose="020B0509030602030204" pitchFamily="49" charset="0"/>
              <a:ea typeface="Segoe UI Light"/>
              <a:cs typeface="Segoe UI Light"/>
              <a:sym typeface="Segoe UI Light"/>
            </a:endParaRPr>
          </a:p>
        </p:txBody>
      </p:sp>
      <p:sp>
        <p:nvSpPr>
          <p:cNvPr id="10" name="Shape 204"/>
          <p:cNvSpPr/>
          <p:nvPr/>
        </p:nvSpPr>
        <p:spPr>
          <a:xfrm>
            <a:off x="4939674" y="2158724"/>
            <a:ext cx="3736782" cy="24314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lvl="0" defTabSz="914400">
              <a:defRPr>
                <a:solidFill>
                  <a:srgbClr val="000000"/>
                </a:solidFill>
              </a:defRPr>
            </a:pPr>
            <a:r>
              <a:rPr sz="2400" dirty="0" err="1">
                <a:solidFill>
                  <a:srgbClr val="FFFFFF"/>
                </a:solidFill>
                <a:latin typeface="Ubuntu Mono" panose="020B0509030602030204" pitchFamily="49" charset="0"/>
                <a:ea typeface="Segoe UI Light"/>
                <a:cs typeface="Segoe UI Light"/>
                <a:sym typeface="Segoe UI Light"/>
              </a:rPr>
              <a:t>sp_help_revlogin</a:t>
            </a:r>
            <a:br>
              <a:rPr sz="1600" dirty="0">
                <a:solidFill>
                  <a:srgbClr val="FFFFFF"/>
                </a:solidFill>
                <a:latin typeface="Ubuntu Mono" panose="020B0509030602030204" pitchFamily="49" charset="0"/>
                <a:ea typeface="Segoe UI Light"/>
                <a:cs typeface="Segoe UI Light"/>
                <a:sym typeface="Segoe UI Light"/>
              </a:rPr>
            </a:br>
            <a:br>
              <a:rPr sz="1600" dirty="0">
                <a:solidFill>
                  <a:srgbClr val="FFFFFF"/>
                </a:solidFill>
                <a:latin typeface="Ubuntu Mono" panose="020B0509030602030204" pitchFamily="49" charset="0"/>
                <a:ea typeface="Segoe UI Light"/>
                <a:cs typeface="Segoe UI Light"/>
                <a:sym typeface="Segoe UI Light"/>
              </a:rPr>
            </a:br>
            <a:r>
              <a:rPr sz="1600" dirty="0">
                <a:solidFill>
                  <a:srgbClr val="FFFFFF"/>
                </a:solidFill>
                <a:latin typeface="Ubuntu Mono" panose="020B0509030602030204" pitchFamily="49" charset="0"/>
                <a:ea typeface="Segoe UI Light"/>
                <a:cs typeface="Segoe UI Light"/>
                <a:sym typeface="Segoe UI Light"/>
              </a:rPr>
              <a:t>Less painful, but still..</a:t>
            </a:r>
            <a:br>
              <a:rPr sz="1600" dirty="0">
                <a:solidFill>
                  <a:srgbClr val="FFFFFF"/>
                </a:solidFill>
                <a:latin typeface="Ubuntu Mono" panose="020B0509030602030204" pitchFamily="49" charset="0"/>
                <a:ea typeface="Segoe UI Light"/>
                <a:cs typeface="Segoe UI Light"/>
                <a:sym typeface="Segoe UI Light"/>
              </a:rPr>
            </a:br>
            <a:endParaRPr sz="1600" dirty="0">
              <a:solidFill>
                <a:srgbClr val="FFFFFF"/>
              </a:solidFill>
              <a:latin typeface="Ubuntu Mono" panose="020B0509030602030204" pitchFamily="49" charset="0"/>
              <a:ea typeface="Segoe UI Light"/>
              <a:cs typeface="Segoe UI Light"/>
              <a:sym typeface="Segoe UI Light"/>
            </a:endParaRP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maintains passwords</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maintains SIDs</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does not transfer server roles or server permission sets</a:t>
            </a:r>
          </a:p>
          <a:p>
            <a:pPr marL="285750" lvl="0" indent="-285750" defTabSz="914400">
              <a:buClr>
                <a:srgbClr val="FFFFFF"/>
              </a:buClr>
              <a:buSzPct val="100000"/>
              <a:buFont typeface="Arial"/>
              <a:buChar char="•"/>
              <a:defRPr>
                <a:solidFill>
                  <a:srgbClr val="000000"/>
                </a:solidFill>
              </a:defRPr>
            </a:pPr>
            <a:r>
              <a:rPr sz="1600" dirty="0">
                <a:solidFill>
                  <a:srgbClr val="FFFFFF"/>
                </a:solidFill>
                <a:latin typeface="Ubuntu Mono" panose="020B0509030602030204" pitchFamily="49" charset="0"/>
                <a:ea typeface="Segoe UI Light"/>
                <a:cs typeface="Segoe UI Light"/>
                <a:sym typeface="Segoe UI Light"/>
              </a:rPr>
              <a:t>still manual / doesn’t scale well</a:t>
            </a:r>
          </a:p>
        </p:txBody>
      </p:sp>
    </p:spTree>
    <p:extLst>
      <p:ext uri="{BB962C8B-B14F-4D97-AF65-F5344CB8AC3E}">
        <p14:creationId xmlns:p14="http://schemas.microsoft.com/office/powerpoint/2010/main" val="299997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ww.IT-Visions.de">
  <a:themeElements>
    <a:clrScheme name="www.IT-Visions.d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Präsentation IT-Objects">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lnDef>
  </a:objectDefaults>
  <a:extraClrSchemeLst>
    <a:extraClrScheme>
      <a:clrScheme name="Präsentation IT-Objec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äsentation IT-Objec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äsentation IT-Objec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äsentation IT-Objec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äsentation IT-Objec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äsentation IT-Objec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äsentation IT-Objec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ITV</Template>
  <TotalTime>923</TotalTime>
  <Words>2116</Words>
  <Application>Microsoft Office PowerPoint</Application>
  <PresentationFormat>On-screen Show (4:3)</PresentationFormat>
  <Paragraphs>422</Paragraphs>
  <Slides>23</Slides>
  <Notes>23</Notes>
  <HiddenSlides>0</HiddenSlides>
  <MMClips>7</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Roboto Condensed</vt:lpstr>
      <vt:lpstr>Roboto Black</vt:lpstr>
      <vt:lpstr>Arial</vt:lpstr>
      <vt:lpstr>Ubuntu Mono</vt:lpstr>
      <vt:lpstr>Roboto</vt:lpstr>
      <vt:lpstr>Segoe UI Light</vt:lpstr>
      <vt:lpstr>Tahoma</vt:lpstr>
      <vt:lpstr>www.IT-Visions.de</vt:lpstr>
      <vt:lpstr>Custom Design</vt:lpstr>
      <vt:lpstr>Simplifying SQL Server Migrations using PowerShell</vt:lpstr>
      <vt:lpstr>-WhatIf</vt:lpstr>
      <vt:lpstr>Agenda</vt:lpstr>
      <vt:lpstr>Why</vt:lpstr>
      <vt:lpstr>What </vt:lpstr>
      <vt:lpstr>Considerations</vt:lpstr>
      <vt:lpstr>Database migration methods</vt:lpstr>
      <vt:lpstr>Copy Database Wizard demo</vt:lpstr>
      <vt:lpstr>Login migration methods</vt:lpstr>
      <vt:lpstr>Login migrating using sp_help_revlogin</vt:lpstr>
      <vt:lpstr>Migrating other stuff</vt:lpstr>
      <vt:lpstr>How CMS Import/Export usually goes </vt:lpstr>
      <vt:lpstr>PowerShell, the better way.</vt:lpstr>
      <vt:lpstr>Import-CsvToSql</vt:lpstr>
      <vt:lpstr>Reset-SqlAdmin</vt:lpstr>
      <vt:lpstr>Watch-SqlDbLogin</vt:lpstr>
      <vt:lpstr>Demo</vt:lpstr>
      <vt:lpstr>PowerPoint Presentation</vt:lpstr>
      <vt:lpstr>Bonus video! Fun with Out-Grid</vt:lpstr>
      <vt:lpstr>Summary</vt:lpstr>
      <vt:lpstr>Next Steps...</vt:lpstr>
      <vt:lpstr>Questions?</vt:lpstr>
      <vt:lpstr>About_Author</vt:lpstr>
    </vt:vector>
  </TitlesOfParts>
  <Manager>Chrissy LeMaire</Manager>
  <Company>netnerds.net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psconf.eu</dc:title>
  <dc:subject>PowerShell Konferenz</dc:subject>
  <dc:creator>Chrissy LeMaire</dc:creator>
  <cp:keywords>PowerShell; SQL Server</cp:keywords>
  <dc:description>Chrissy LeMaire</dc:description>
  <cp:lastModifiedBy>ctrlb</cp:lastModifiedBy>
  <cp:revision>314</cp:revision>
  <dcterms:created xsi:type="dcterms:W3CDTF">2007-07-20T07:41:41Z</dcterms:created>
  <dcterms:modified xsi:type="dcterms:W3CDTF">2016-04-19T00:07:20Z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igentümer">
    <vt:lpwstr>www.IT-Visions.de</vt:lpwstr>
  </property>
  <property fmtid="{D5CDD505-2E9C-101B-9397-08002B2CF9AE}" pid="3" name="Gegenstand">
    <vt:lpwstr>www.IT-Visions.de</vt:lpwstr>
  </property>
  <property fmtid="{D5CDD505-2E9C-101B-9397-08002B2CF9AE}" pid="4" name="Erstellt von">
    <vt:lpwstr>www.IT-Visions.de</vt:lpwstr>
  </property>
  <property fmtid="{D5CDD505-2E9C-101B-9397-08002B2CF9AE}" pid="5" name="Abteilung">
    <vt:lpwstr>www.IT-Visions.de</vt:lpwstr>
  </property>
  <property fmtid="{D5CDD505-2E9C-101B-9397-08002B2CF9AE}" pid="6" name="Kunde">
    <vt:lpwstr>www.IT-Visions.de</vt:lpwstr>
  </property>
  <property fmtid="{D5CDD505-2E9C-101B-9397-08002B2CF9AE}" pid="7" name="Verleger">
    <vt:lpwstr>www.IT-Visions.de</vt:lpwstr>
  </property>
</Properties>
</file>